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92.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9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3" r:id="rId5"/>
    <p:sldMasterId id="2147483694" r:id="rId6"/>
    <p:sldMasterId id="2147483695" r:id="rId7"/>
    <p:sldMasterId id="2147483696"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Lst>
  <p:sldSz cy="5143500" cx="9144000"/>
  <p:notesSz cx="6858000" cy="9144000"/>
  <p:embeddedFontLst>
    <p:embeddedFont>
      <p:font typeface="Anton"/>
      <p:regular r:id="rId102"/>
    </p:embeddedFont>
    <p:embeddedFont>
      <p:font typeface="Lato"/>
      <p:regular r:id="rId103"/>
      <p:bold r:id="rId104"/>
      <p:italic r:id="rId105"/>
      <p:boldItalic r:id="rId106"/>
    </p:embeddedFont>
    <p:embeddedFont>
      <p:font typeface="Lato Light"/>
      <p:regular r:id="rId107"/>
      <p:bold r:id="rId108"/>
      <p:italic r:id="rId109"/>
      <p:boldItalic r:id="rId110"/>
    </p:embeddedFont>
    <p:embeddedFont>
      <p:font typeface="Didact Gothic"/>
      <p:regular r:id="rId111"/>
    </p:embeddedFont>
    <p:embeddedFont>
      <p:font typeface="Helvetica Neue"/>
      <p:regular r:id="rId112"/>
      <p:bold r:id="rId113"/>
      <p:italic r:id="rId114"/>
      <p:boldItalic r:id="rId115"/>
    </p:embeddedFont>
    <p:embeddedFont>
      <p:font typeface="Helvetica Neue Light"/>
      <p:regular r:id="rId116"/>
      <p:bold r:id="rId117"/>
      <p:italic r:id="rId118"/>
      <p:boldItalic r:id="rId1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DC792E-66A4-4FE4-AABE-4F70240AAB10}">
  <a:tblStyle styleId="{39DC792E-66A4-4FE4-AABE-4F70240AAB10}"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1.xml"/><Relationship Id="rId42" Type="http://schemas.openxmlformats.org/officeDocument/2006/relationships/slide" Target="slides/slide33.xml"/><Relationship Id="rId41" Type="http://schemas.openxmlformats.org/officeDocument/2006/relationships/slide" Target="slides/slide32.xml"/><Relationship Id="rId44" Type="http://schemas.openxmlformats.org/officeDocument/2006/relationships/slide" Target="slides/slide35.xml"/><Relationship Id="rId43" Type="http://schemas.openxmlformats.org/officeDocument/2006/relationships/slide" Target="slides/slide34.xml"/><Relationship Id="rId46" Type="http://schemas.openxmlformats.org/officeDocument/2006/relationships/slide" Target="slides/slide37.xml"/><Relationship Id="rId45" Type="http://schemas.openxmlformats.org/officeDocument/2006/relationships/slide" Target="slides/slide36.xml"/><Relationship Id="rId107" Type="http://schemas.openxmlformats.org/officeDocument/2006/relationships/font" Target="fonts/LatoLight-regular.fntdata"/><Relationship Id="rId106" Type="http://schemas.openxmlformats.org/officeDocument/2006/relationships/font" Target="fonts/Lato-boldItalic.fntdata"/><Relationship Id="rId105" Type="http://schemas.openxmlformats.org/officeDocument/2006/relationships/font" Target="fonts/Lato-italic.fntdata"/><Relationship Id="rId104" Type="http://schemas.openxmlformats.org/officeDocument/2006/relationships/font" Target="fonts/Lato-bold.fntdata"/><Relationship Id="rId109" Type="http://schemas.openxmlformats.org/officeDocument/2006/relationships/font" Target="fonts/LatoLight-italic.fntdata"/><Relationship Id="rId108" Type="http://schemas.openxmlformats.org/officeDocument/2006/relationships/font" Target="fonts/LatoLight-bold.fntdata"/><Relationship Id="rId48" Type="http://schemas.openxmlformats.org/officeDocument/2006/relationships/slide" Target="slides/slide39.xml"/><Relationship Id="rId47" Type="http://schemas.openxmlformats.org/officeDocument/2006/relationships/slide" Target="slides/slide38.xml"/><Relationship Id="rId49" Type="http://schemas.openxmlformats.org/officeDocument/2006/relationships/slide" Target="slides/slide40.xml"/><Relationship Id="rId103" Type="http://schemas.openxmlformats.org/officeDocument/2006/relationships/font" Target="fonts/Lato-regular.fntdata"/><Relationship Id="rId102" Type="http://schemas.openxmlformats.org/officeDocument/2006/relationships/font" Target="fonts/Anton-regular.fntdata"/><Relationship Id="rId101" Type="http://schemas.openxmlformats.org/officeDocument/2006/relationships/slide" Target="slides/slide92.xml"/><Relationship Id="rId100" Type="http://schemas.openxmlformats.org/officeDocument/2006/relationships/slide" Target="slides/slide91.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slide" Target="slides/slide28.xml"/><Relationship Id="rId36" Type="http://schemas.openxmlformats.org/officeDocument/2006/relationships/slide" Target="slides/slide27.xml"/><Relationship Id="rId39" Type="http://schemas.openxmlformats.org/officeDocument/2006/relationships/slide" Target="slides/slide30.xml"/><Relationship Id="rId38" Type="http://schemas.openxmlformats.org/officeDocument/2006/relationships/slide" Target="slides/slide29.xml"/><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slide" Target="slides/slide20.xml"/><Relationship Id="rId95" Type="http://schemas.openxmlformats.org/officeDocument/2006/relationships/slide" Target="slides/slide86.xml"/><Relationship Id="rId94" Type="http://schemas.openxmlformats.org/officeDocument/2006/relationships/slide" Target="slides/slide85.xml"/><Relationship Id="rId97" Type="http://schemas.openxmlformats.org/officeDocument/2006/relationships/slide" Target="slides/slide88.xml"/><Relationship Id="rId96" Type="http://schemas.openxmlformats.org/officeDocument/2006/relationships/slide" Target="slides/slide87.xml"/><Relationship Id="rId11" Type="http://schemas.openxmlformats.org/officeDocument/2006/relationships/slide" Target="slides/slide2.xml"/><Relationship Id="rId99" Type="http://schemas.openxmlformats.org/officeDocument/2006/relationships/slide" Target="slides/slide90.xml"/><Relationship Id="rId10" Type="http://schemas.openxmlformats.org/officeDocument/2006/relationships/slide" Target="slides/slide1.xml"/><Relationship Id="rId98" Type="http://schemas.openxmlformats.org/officeDocument/2006/relationships/slide" Target="slides/slide89.xml"/><Relationship Id="rId13" Type="http://schemas.openxmlformats.org/officeDocument/2006/relationships/slide" Target="slides/slide4.xml"/><Relationship Id="rId12" Type="http://schemas.openxmlformats.org/officeDocument/2006/relationships/slide" Target="slides/slide3.xml"/><Relationship Id="rId91" Type="http://schemas.openxmlformats.org/officeDocument/2006/relationships/slide" Target="slides/slide82.xml"/><Relationship Id="rId90" Type="http://schemas.openxmlformats.org/officeDocument/2006/relationships/slide" Target="slides/slide81.xml"/><Relationship Id="rId93" Type="http://schemas.openxmlformats.org/officeDocument/2006/relationships/slide" Target="slides/slide84.xml"/><Relationship Id="rId92" Type="http://schemas.openxmlformats.org/officeDocument/2006/relationships/slide" Target="slides/slide83.xml"/><Relationship Id="rId118" Type="http://schemas.openxmlformats.org/officeDocument/2006/relationships/font" Target="fonts/HelveticaNeueLight-italic.fntdata"/><Relationship Id="rId117" Type="http://schemas.openxmlformats.org/officeDocument/2006/relationships/font" Target="fonts/HelveticaNeueLight-bold.fntdata"/><Relationship Id="rId116" Type="http://schemas.openxmlformats.org/officeDocument/2006/relationships/font" Target="fonts/HelveticaNeueLight-regular.fntdata"/><Relationship Id="rId115" Type="http://schemas.openxmlformats.org/officeDocument/2006/relationships/font" Target="fonts/HelveticaNeue-boldItalic.fntdata"/><Relationship Id="rId119" Type="http://schemas.openxmlformats.org/officeDocument/2006/relationships/font" Target="fonts/HelveticaNeueLight-boldItalic.fntdata"/><Relationship Id="rId15" Type="http://schemas.openxmlformats.org/officeDocument/2006/relationships/slide" Target="slides/slide6.xml"/><Relationship Id="rId110" Type="http://schemas.openxmlformats.org/officeDocument/2006/relationships/font" Target="fonts/LatoLight-boldItalic.fntdata"/><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14" Type="http://schemas.openxmlformats.org/officeDocument/2006/relationships/font" Target="fonts/HelveticaNeue-italic.fntdata"/><Relationship Id="rId18" Type="http://schemas.openxmlformats.org/officeDocument/2006/relationships/slide" Target="slides/slide9.xml"/><Relationship Id="rId113" Type="http://schemas.openxmlformats.org/officeDocument/2006/relationships/font" Target="fonts/HelveticaNeue-bold.fntdata"/><Relationship Id="rId112" Type="http://schemas.openxmlformats.org/officeDocument/2006/relationships/font" Target="fonts/HelveticaNeue-regular.fntdata"/><Relationship Id="rId111" Type="http://schemas.openxmlformats.org/officeDocument/2006/relationships/font" Target="fonts/DidactGothic-regular.fntdata"/><Relationship Id="rId84" Type="http://schemas.openxmlformats.org/officeDocument/2006/relationships/slide" Target="slides/slide75.xml"/><Relationship Id="rId83" Type="http://schemas.openxmlformats.org/officeDocument/2006/relationships/slide" Target="slides/slide74.xml"/><Relationship Id="rId86" Type="http://schemas.openxmlformats.org/officeDocument/2006/relationships/slide" Target="slides/slide77.xml"/><Relationship Id="rId85" Type="http://schemas.openxmlformats.org/officeDocument/2006/relationships/slide" Target="slides/slide76.xml"/><Relationship Id="rId88" Type="http://schemas.openxmlformats.org/officeDocument/2006/relationships/slide" Target="slides/slide79.xml"/><Relationship Id="rId87" Type="http://schemas.openxmlformats.org/officeDocument/2006/relationships/slide" Target="slides/slide78.xml"/><Relationship Id="rId89" Type="http://schemas.openxmlformats.org/officeDocument/2006/relationships/slide" Target="slides/slide80.xml"/><Relationship Id="rId80" Type="http://schemas.openxmlformats.org/officeDocument/2006/relationships/slide" Target="slides/slide71.xml"/><Relationship Id="rId82" Type="http://schemas.openxmlformats.org/officeDocument/2006/relationships/slide" Target="slides/slide73.xml"/><Relationship Id="rId81" Type="http://schemas.openxmlformats.org/officeDocument/2006/relationships/slide" Target="slides/slide72.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73" Type="http://schemas.openxmlformats.org/officeDocument/2006/relationships/slide" Target="slides/slide64.xml"/><Relationship Id="rId72" Type="http://schemas.openxmlformats.org/officeDocument/2006/relationships/slide" Target="slides/slide63.xml"/><Relationship Id="rId75" Type="http://schemas.openxmlformats.org/officeDocument/2006/relationships/slide" Target="slides/slide66.xml"/><Relationship Id="rId74" Type="http://schemas.openxmlformats.org/officeDocument/2006/relationships/slide" Target="slides/slide65.xml"/><Relationship Id="rId77" Type="http://schemas.openxmlformats.org/officeDocument/2006/relationships/slide" Target="slides/slide68.xml"/><Relationship Id="rId76" Type="http://schemas.openxmlformats.org/officeDocument/2006/relationships/slide" Target="slides/slide67.xml"/><Relationship Id="rId79" Type="http://schemas.openxmlformats.org/officeDocument/2006/relationships/slide" Target="slides/slide70.xml"/><Relationship Id="rId78" Type="http://schemas.openxmlformats.org/officeDocument/2006/relationships/slide" Target="slides/slide69.xml"/><Relationship Id="rId71" Type="http://schemas.openxmlformats.org/officeDocument/2006/relationships/slide" Target="slides/slide62.xml"/><Relationship Id="rId70" Type="http://schemas.openxmlformats.org/officeDocument/2006/relationships/slide" Target="slides/slide61.xml"/><Relationship Id="rId62" Type="http://schemas.openxmlformats.org/officeDocument/2006/relationships/slide" Target="slides/slide53.xml"/><Relationship Id="rId61" Type="http://schemas.openxmlformats.org/officeDocument/2006/relationships/slide" Target="slides/slide52.xml"/><Relationship Id="rId64" Type="http://schemas.openxmlformats.org/officeDocument/2006/relationships/slide" Target="slides/slide55.xml"/><Relationship Id="rId63" Type="http://schemas.openxmlformats.org/officeDocument/2006/relationships/slide" Target="slides/slide54.xml"/><Relationship Id="rId66" Type="http://schemas.openxmlformats.org/officeDocument/2006/relationships/slide" Target="slides/slide57.xml"/><Relationship Id="rId65" Type="http://schemas.openxmlformats.org/officeDocument/2006/relationships/slide" Target="slides/slide56.xml"/><Relationship Id="rId68" Type="http://schemas.openxmlformats.org/officeDocument/2006/relationships/slide" Target="slides/slide59.xml"/><Relationship Id="rId67" Type="http://schemas.openxmlformats.org/officeDocument/2006/relationships/slide" Target="slides/slide58.xml"/><Relationship Id="rId60" Type="http://schemas.openxmlformats.org/officeDocument/2006/relationships/slide" Target="slides/slide51.xml"/><Relationship Id="rId69" Type="http://schemas.openxmlformats.org/officeDocument/2006/relationships/slide" Target="slides/slide60.xml"/><Relationship Id="rId51" Type="http://schemas.openxmlformats.org/officeDocument/2006/relationships/slide" Target="slides/slide42.xml"/><Relationship Id="rId50" Type="http://schemas.openxmlformats.org/officeDocument/2006/relationships/slide" Target="slides/slide41.xml"/><Relationship Id="rId53" Type="http://schemas.openxmlformats.org/officeDocument/2006/relationships/slide" Target="slides/slide44.xml"/><Relationship Id="rId52" Type="http://schemas.openxmlformats.org/officeDocument/2006/relationships/slide" Target="slides/slide43.xml"/><Relationship Id="rId55" Type="http://schemas.openxmlformats.org/officeDocument/2006/relationships/slide" Target="slides/slide46.xml"/><Relationship Id="rId54" Type="http://schemas.openxmlformats.org/officeDocument/2006/relationships/slide" Target="slides/slide45.xml"/><Relationship Id="rId57" Type="http://schemas.openxmlformats.org/officeDocument/2006/relationships/slide" Target="slides/slide48.xml"/><Relationship Id="rId56" Type="http://schemas.openxmlformats.org/officeDocument/2006/relationships/slide" Target="slides/slide47.xml"/><Relationship Id="rId59" Type="http://schemas.openxmlformats.org/officeDocument/2006/relationships/slide" Target="slides/slide50.xml"/><Relationship Id="rId58" Type="http://schemas.openxmlformats.org/officeDocument/2006/relationships/slide" Target="slides/slide4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 TargetMode="Externa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rgbClr val="333333"/>
                </a:solidFill>
                <a:latin typeface="Helvetica Neue Light"/>
                <a:ea typeface="Helvetica Neue Light"/>
                <a:cs typeface="Helvetica Neue Light"/>
                <a:sym typeface="Helvetica Neue Light"/>
              </a:rPr>
              <a:t>Git es uno de los sistemas de control de versiones más populares entre los desarrolladores. Y parte culpa de su popularidad la tiene GitHub, un excelente servicio de alojamiento de repositorios de software con este sistema, que lejos de quedarse en esta funcionalidad, ofrece hoy en día un conjunto de características muy útiles para el trabajo en equipo.</a:t>
            </a:r>
            <a:endParaRPr sz="1200">
              <a:solidFill>
                <a:srgbClr val="333333"/>
              </a:solidFill>
              <a:latin typeface="Helvetica Neue Light"/>
              <a:ea typeface="Helvetica Neue Light"/>
              <a:cs typeface="Helvetica Neue Light"/>
              <a:sym typeface="Helvetica Neue Light"/>
            </a:endParaRPr>
          </a:p>
          <a:p>
            <a:pPr indent="0" lvl="0" marL="0" rtl="0" algn="just">
              <a:lnSpc>
                <a:spcPct val="115000"/>
              </a:lnSpc>
              <a:spcBef>
                <a:spcPts val="1300"/>
              </a:spcBef>
              <a:spcAft>
                <a:spcPts val="1300"/>
              </a:spcAft>
              <a:buClr>
                <a:schemeClr val="dk1"/>
              </a:buClr>
              <a:buSzPts val="1100"/>
              <a:buFont typeface="Arial"/>
              <a:buNone/>
            </a:pPr>
            <a:r>
              <a:rPr lang="es" sz="1200">
                <a:solidFill>
                  <a:srgbClr val="333333"/>
                </a:solidFill>
                <a:latin typeface="Helvetica Neue Light"/>
                <a:ea typeface="Helvetica Neue Light"/>
                <a:cs typeface="Helvetica Neue Light"/>
                <a:sym typeface="Helvetica Neue Light"/>
              </a:rPr>
              <a:t>No en vano, es el servicio elegido por proyectos de software libre como jQuery, reddit, Sparkle, curl, Ruby on Rails, node.js, ClickToFlash, Erlang/OTP, CakePHP, Redis, y otros muchos. Además, algunas de las grandes empresas de Internet, como Facebook, alojan ahí sus desarrollos públicos, tales como el SDK, librerías, ejemplos, etc.</a:t>
            </a:r>
            <a:endParaRPr>
              <a:latin typeface="Helvetica Neue Light"/>
              <a:ea typeface="Helvetica Neue Light"/>
              <a:cs typeface="Helvetica Neue Light"/>
              <a:sym typeface="Helvetica Neue 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sz="1400">
                <a:latin typeface="Helvetica Neue"/>
                <a:ea typeface="Helvetica Neue"/>
                <a:cs typeface="Helvetica Neue"/>
                <a:sym typeface="Helvetica Neue"/>
              </a:rPr>
              <a:t>Profesor/a:</a:t>
            </a:r>
            <a:r>
              <a:rPr lang="es" sz="1400">
                <a:latin typeface="Helvetica Neue"/>
                <a:ea typeface="Helvetica Neue"/>
                <a:cs typeface="Helvetica Neue"/>
                <a:sym typeface="Helvetica Neue"/>
              </a:rPr>
              <a:t> Evaluar según el grupo de estudiantes si detenerse en el paso a paso o ir más rápido en la instalación.</a:t>
            </a:r>
            <a:endParaRPr sz="1400">
              <a:latin typeface="Helvetica Neue"/>
              <a:ea typeface="Helvetica Neue"/>
              <a:cs typeface="Helvetica Neue"/>
              <a:sym typeface="Helvetica Neue"/>
            </a:endParaRPr>
          </a:p>
          <a:p>
            <a:pPr indent="0" lvl="0" marL="0" rtl="0" algn="l">
              <a:lnSpc>
                <a:spcPct val="100000"/>
              </a:lnSpc>
              <a:spcBef>
                <a:spcPts val="0"/>
              </a:spcBef>
              <a:spcAft>
                <a:spcPts val="0"/>
              </a:spcAft>
              <a:buClr>
                <a:schemeClr val="dk1"/>
              </a:buClr>
              <a:buSzPts val="1100"/>
              <a:buFont typeface="Arial"/>
              <a:buNone/>
            </a:pPr>
            <a:r>
              <a:rPr lang="es" sz="1400">
                <a:latin typeface="Helvetica Neue"/>
                <a:ea typeface="Helvetica Neue"/>
                <a:cs typeface="Helvetica Neue"/>
                <a:sym typeface="Helvetica Neue"/>
              </a:rPr>
              <a:t>Pueden tamb</a:t>
            </a:r>
            <a:r>
              <a:rPr lang="es" sz="1400">
                <a:latin typeface="Helvetica Neue Light"/>
                <a:ea typeface="Helvetica Neue Light"/>
                <a:cs typeface="Helvetica Neue Light"/>
                <a:sym typeface="Helvetica Neue Light"/>
              </a:rPr>
              <a:t>ién dividirse en breakout rooms por Sistema Operativo.</a:t>
            </a:r>
            <a:endParaRPr sz="1400">
              <a:latin typeface="Helvetica Neue Light"/>
              <a:ea typeface="Helvetica Neue Light"/>
              <a:cs typeface="Helvetica Neue Light"/>
              <a:sym typeface="Helvetica Neue 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Existen muchos sistemas de control de Versiones. Git es uno de ellos y el más aceptado por la comunidad de desarrolladores.</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Gracias al sistema de control de Versiones, nuestro sistema se encuentra a salvo.</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Con Git podemos ir a cualquier estado de nuestro proyecto en cualquier momento.</a:t>
            </a:r>
            <a:endParaRPr>
              <a:latin typeface="Helvetica Neue Light"/>
              <a:ea typeface="Helvetica Neue Light"/>
              <a:cs typeface="Helvetica Neue Light"/>
              <a:sym typeface="Helvetica Neue 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 name="Google Shape;453;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5" name="Google Shape;505;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4" name="Google Shape;52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5" name="Google Shape;55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30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dk1"/>
              </a:buClr>
              <a:buSzPts val="1200"/>
              <a:buChar char="-"/>
            </a:pPr>
            <a:r>
              <a:t/>
            </a:r>
            <a:endParaRPr sz="1200">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9" name="Google Shape;569;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4" name="Google Shape;57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0" name="Google Shape;58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7" name="Google Shape;58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4" name="Google Shape;594;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2" name="Google Shape;602;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1" name="Google Shape;611;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0" name="Google Shape;620;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9" name="Google Shape;629;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8" name="Google Shape;638;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Para agregar el o los archivos al Staging Area vamos a usar el comando </a:t>
            </a:r>
            <a:r>
              <a:rPr i="1" lang="es" sz="1200">
                <a:solidFill>
                  <a:schemeClr val="dk1"/>
                </a:solidFill>
                <a:latin typeface="Helvetica Neue Light"/>
                <a:ea typeface="Helvetica Neue Light"/>
                <a:cs typeface="Helvetica Neue Light"/>
                <a:sym typeface="Helvetica Neue Light"/>
              </a:rPr>
              <a:t>add </a:t>
            </a:r>
            <a:r>
              <a:rPr lang="es" sz="1200">
                <a:solidFill>
                  <a:schemeClr val="dk1"/>
                </a:solidFill>
                <a:latin typeface="Helvetica Neue Light"/>
                <a:ea typeface="Helvetica Neue Light"/>
                <a:cs typeface="Helvetica Neue Light"/>
                <a:sym typeface="Helvetica Neue Light"/>
              </a:rPr>
              <a:t>lo cual podemos verificar si funciono nuevamente con el git status</a:t>
            </a:r>
            <a:endParaRPr sz="1200">
              <a:solidFill>
                <a:srgbClr val="1C3643"/>
              </a:solidFill>
              <a:highlight>
                <a:srgbClr val="FFFFFF"/>
              </a:highlight>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Ahora en </a:t>
            </a:r>
            <a:r>
              <a:rPr lang="es" sz="1200">
                <a:solidFill>
                  <a:srgbClr val="6AA84F"/>
                </a:solidFill>
                <a:latin typeface="Helvetica Neue Light"/>
                <a:ea typeface="Helvetica Neue Light"/>
                <a:cs typeface="Helvetica Neue Light"/>
                <a:sym typeface="Helvetica Neue Light"/>
              </a:rPr>
              <a:t>verde </a:t>
            </a:r>
            <a:r>
              <a:rPr lang="es" sz="1200">
                <a:solidFill>
                  <a:schemeClr val="dk1"/>
                </a:solidFill>
                <a:latin typeface="Helvetica Neue Light"/>
                <a:ea typeface="Helvetica Neue Light"/>
                <a:cs typeface="Helvetica Neue Light"/>
                <a:sym typeface="Helvetica Neue Light"/>
              </a:rPr>
              <a:t>nos indica que tenemos un archivo listo para hacer un commit en nuestro repositorio, hasta que no hagamos un commit nuestro archivo permanecerá en “el limbo” en el estado Ready justo antes de enviar nuestro archivo a nuestros repositorio.</a:t>
            </a:r>
            <a:endParaRPr sz="1200">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5" name="Google Shape;645;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Para agregar el o los archivos al Staging Area vamos a usar el comando </a:t>
            </a:r>
            <a:r>
              <a:rPr i="1" lang="es" sz="1200">
                <a:solidFill>
                  <a:schemeClr val="dk1"/>
                </a:solidFill>
                <a:latin typeface="Helvetica Neue Light"/>
                <a:ea typeface="Helvetica Neue Light"/>
                <a:cs typeface="Helvetica Neue Light"/>
                <a:sym typeface="Helvetica Neue Light"/>
              </a:rPr>
              <a:t>add </a:t>
            </a:r>
            <a:r>
              <a:rPr lang="es" sz="1200">
                <a:solidFill>
                  <a:schemeClr val="dk1"/>
                </a:solidFill>
                <a:latin typeface="Helvetica Neue Light"/>
                <a:ea typeface="Helvetica Neue Light"/>
                <a:cs typeface="Helvetica Neue Light"/>
                <a:sym typeface="Helvetica Neue Light"/>
              </a:rPr>
              <a:t>lo cual podemos verificar si funciono nuevamente con el git status</a:t>
            </a:r>
            <a:endParaRPr sz="1200">
              <a:solidFill>
                <a:srgbClr val="1C3643"/>
              </a:solidFill>
              <a:highlight>
                <a:srgbClr val="FFFFFF"/>
              </a:highlight>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Ahora en </a:t>
            </a:r>
            <a:r>
              <a:rPr lang="es" sz="1200">
                <a:solidFill>
                  <a:srgbClr val="6AA84F"/>
                </a:solidFill>
                <a:latin typeface="Helvetica Neue Light"/>
                <a:ea typeface="Helvetica Neue Light"/>
                <a:cs typeface="Helvetica Neue Light"/>
                <a:sym typeface="Helvetica Neue Light"/>
              </a:rPr>
              <a:t>verde </a:t>
            </a:r>
            <a:r>
              <a:rPr lang="es" sz="1200">
                <a:solidFill>
                  <a:schemeClr val="dk1"/>
                </a:solidFill>
                <a:latin typeface="Helvetica Neue Light"/>
                <a:ea typeface="Helvetica Neue Light"/>
                <a:cs typeface="Helvetica Neue Light"/>
                <a:sym typeface="Helvetica Neue Light"/>
              </a:rPr>
              <a:t>nos indica que tenemos un archivo listo para hacer un commit en nuestro repositorio, hasta que no hagamos un commit nuestro archivo permanecerá en “el limbo” en el estado Ready justo antes de enviar nuestro archivo a nuestros repositorio.</a:t>
            </a:r>
            <a:endParaRPr sz="1200">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4" name="Google Shape;654;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3" name="Google Shape;663;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Agregamos nuestros index.html</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Entonces cumplimos las 3 etapas de Git</a:t>
            </a:r>
            <a:endParaRPr sz="1200">
              <a:solidFill>
                <a:schemeClr val="dk1"/>
              </a:solidFill>
              <a:latin typeface="Helvetica Neue Light"/>
              <a:ea typeface="Helvetica Neue Light"/>
              <a:cs typeface="Helvetica Neue Light"/>
              <a:sym typeface="Helvetica Neue Light"/>
            </a:endParaRPr>
          </a:p>
          <a:p>
            <a:pPr indent="-304800" lvl="0" marL="457200" rtl="0" algn="l">
              <a:lnSpc>
                <a:spcPct val="115000"/>
              </a:lnSpc>
              <a:spcBef>
                <a:spcPts val="0"/>
              </a:spcBef>
              <a:spcAft>
                <a:spcPts val="0"/>
              </a:spcAft>
              <a:buClr>
                <a:schemeClr val="dk1"/>
              </a:buClr>
              <a:buSzPts val="1200"/>
              <a:buFont typeface="Helvetica Neue Light"/>
              <a:buAutoNum type="arabicPeriod"/>
            </a:pPr>
            <a:r>
              <a:rPr lang="es" sz="1200">
                <a:solidFill>
                  <a:schemeClr val="dk1"/>
                </a:solidFill>
                <a:latin typeface="Helvetica Neue Light"/>
                <a:ea typeface="Helvetica Neue Light"/>
                <a:cs typeface="Helvetica Neue Light"/>
                <a:sym typeface="Helvetica Neue Light"/>
              </a:rPr>
              <a:t>Creamos nuestro</a:t>
            </a:r>
            <a:r>
              <a:rPr i="1" lang="es" sz="1200">
                <a:solidFill>
                  <a:schemeClr val="dk1"/>
                </a:solidFill>
                <a:latin typeface="Helvetica Neue Light"/>
                <a:ea typeface="Helvetica Neue Light"/>
                <a:cs typeface="Helvetica Neue Light"/>
                <a:sym typeface="Helvetica Neue Light"/>
              </a:rPr>
              <a:t> index.html</a:t>
            </a:r>
            <a:r>
              <a:rPr lang="es" sz="1200">
                <a:solidFill>
                  <a:schemeClr val="dk1"/>
                </a:solidFill>
                <a:latin typeface="Helvetica Neue Light"/>
                <a:ea typeface="Helvetica Neue Light"/>
                <a:cs typeface="Helvetica Neue Light"/>
                <a:sym typeface="Helvetica Neue Light"/>
              </a:rPr>
              <a:t> dentro de Working Directory</a:t>
            </a:r>
            <a:endParaRPr sz="1200">
              <a:solidFill>
                <a:schemeClr val="dk1"/>
              </a:solidFill>
              <a:latin typeface="Helvetica Neue Light"/>
              <a:ea typeface="Helvetica Neue Light"/>
              <a:cs typeface="Helvetica Neue Light"/>
              <a:sym typeface="Helvetica Neue Light"/>
            </a:endParaRPr>
          </a:p>
          <a:p>
            <a:pPr indent="-304800" lvl="0" marL="457200" rtl="0" algn="l">
              <a:lnSpc>
                <a:spcPct val="115000"/>
              </a:lnSpc>
              <a:spcBef>
                <a:spcPts val="0"/>
              </a:spcBef>
              <a:spcAft>
                <a:spcPts val="0"/>
              </a:spcAft>
              <a:buClr>
                <a:schemeClr val="dk1"/>
              </a:buClr>
              <a:buSzPts val="1200"/>
              <a:buFont typeface="Helvetica Neue Light"/>
              <a:buAutoNum type="arabicPeriod"/>
            </a:pPr>
            <a:r>
              <a:rPr lang="es" sz="1200">
                <a:solidFill>
                  <a:schemeClr val="dk1"/>
                </a:solidFill>
                <a:latin typeface="Helvetica Neue Light"/>
                <a:ea typeface="Helvetica Neue Light"/>
                <a:cs typeface="Helvetica Neue Light"/>
                <a:sym typeface="Helvetica Neue Light"/>
              </a:rPr>
              <a:t>Con el comando </a:t>
            </a:r>
            <a:r>
              <a:rPr i="1" lang="es" sz="1200">
                <a:solidFill>
                  <a:schemeClr val="dk1"/>
                </a:solidFill>
                <a:latin typeface="Helvetica Neue Light"/>
                <a:ea typeface="Helvetica Neue Light"/>
                <a:cs typeface="Helvetica Neue Light"/>
                <a:sym typeface="Helvetica Neue Light"/>
              </a:rPr>
              <a:t>add </a:t>
            </a:r>
            <a:r>
              <a:rPr lang="es" sz="1200">
                <a:solidFill>
                  <a:schemeClr val="dk1"/>
                </a:solidFill>
                <a:latin typeface="Helvetica Neue Light"/>
                <a:ea typeface="Helvetica Neue Light"/>
                <a:cs typeface="Helvetica Neue Light"/>
                <a:sym typeface="Helvetica Neue Light"/>
              </a:rPr>
              <a:t>agregamos al Staging Area</a:t>
            </a:r>
            <a:endParaRPr sz="1200">
              <a:solidFill>
                <a:schemeClr val="dk1"/>
              </a:solidFill>
              <a:latin typeface="Helvetica Neue Light"/>
              <a:ea typeface="Helvetica Neue Light"/>
              <a:cs typeface="Helvetica Neue Light"/>
              <a:sym typeface="Helvetica Neue Light"/>
            </a:endParaRPr>
          </a:p>
          <a:p>
            <a:pPr indent="-304800" lvl="0" marL="457200" rtl="0" algn="l">
              <a:lnSpc>
                <a:spcPct val="115000"/>
              </a:lnSpc>
              <a:spcBef>
                <a:spcPts val="0"/>
              </a:spcBef>
              <a:spcAft>
                <a:spcPts val="0"/>
              </a:spcAft>
              <a:buClr>
                <a:schemeClr val="dk1"/>
              </a:buClr>
              <a:buSzPts val="1200"/>
              <a:buFont typeface="Helvetica Neue Light"/>
              <a:buAutoNum type="arabicPeriod"/>
            </a:pPr>
            <a:r>
              <a:rPr lang="es" sz="1200">
                <a:solidFill>
                  <a:schemeClr val="dk1"/>
                </a:solidFill>
                <a:latin typeface="Helvetica Neue Light"/>
                <a:ea typeface="Helvetica Neue Light"/>
                <a:cs typeface="Helvetica Neue Light"/>
                <a:sym typeface="Helvetica Neue Light"/>
              </a:rPr>
              <a:t>Y como último enviamos a nuestro repositorio Git Directory el archivo </a:t>
            </a:r>
            <a:r>
              <a:rPr i="1" lang="es" sz="1200">
                <a:solidFill>
                  <a:schemeClr val="dk1"/>
                </a:solidFill>
                <a:latin typeface="Helvetica Neue Light"/>
                <a:ea typeface="Helvetica Neue Light"/>
                <a:cs typeface="Helvetica Neue Light"/>
                <a:sym typeface="Helvetica Neue Light"/>
              </a:rPr>
              <a:t>index.html </a:t>
            </a:r>
            <a:r>
              <a:rPr lang="es" sz="1200">
                <a:solidFill>
                  <a:schemeClr val="dk1"/>
                </a:solidFill>
                <a:latin typeface="Helvetica Neue Light"/>
                <a:ea typeface="Helvetica Neue Light"/>
                <a:cs typeface="Helvetica Neue Light"/>
                <a:sym typeface="Helvetica Neue Light"/>
              </a:rPr>
              <a:t>con el comando </a:t>
            </a:r>
            <a:r>
              <a:rPr i="1" lang="es" sz="1200">
                <a:solidFill>
                  <a:schemeClr val="dk1"/>
                </a:solidFill>
                <a:latin typeface="Helvetica Neue Light"/>
                <a:ea typeface="Helvetica Neue Light"/>
                <a:cs typeface="Helvetica Neue Light"/>
                <a:sym typeface="Helvetica Neue Light"/>
              </a:rPr>
              <a:t>commit -m</a:t>
            </a:r>
            <a:r>
              <a:rPr lang="es" sz="1200">
                <a:solidFill>
                  <a:schemeClr val="dk1"/>
                </a:solidFill>
                <a:latin typeface="Helvetica Neue Light"/>
                <a:ea typeface="Helvetica Neue Light"/>
                <a:cs typeface="Helvetica Neue Light"/>
                <a:sym typeface="Helvetica Neue Light"/>
              </a:rPr>
              <a:t> (mensaje) </a:t>
            </a:r>
            <a:endParaRPr sz="1200">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0" name="Google Shape;670;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9" name="Google Shape;679;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8" name="Google Shape;688;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s">
                <a:solidFill>
                  <a:schemeClr val="dk1"/>
                </a:solidFill>
                <a:latin typeface="Helvetica Neue Light"/>
                <a:ea typeface="Helvetica Neue Light"/>
                <a:cs typeface="Helvetica Neue Light"/>
                <a:sym typeface="Helvetica Neue Light"/>
              </a:rPr>
              <a:t>Por medio de este comando veremos la historia de nuestro proyecto. </a:t>
            </a:r>
            <a:br>
              <a:rPr lang="es">
                <a:solidFill>
                  <a:schemeClr val="dk1"/>
                </a:solidFill>
                <a:latin typeface="Helvetica Neue Light"/>
                <a:ea typeface="Helvetica Neue Light"/>
                <a:cs typeface="Helvetica Neue Light"/>
                <a:sym typeface="Helvetica Neue Light"/>
              </a:rPr>
            </a:br>
            <a:r>
              <a:rPr lang="es">
                <a:solidFill>
                  <a:schemeClr val="dk1"/>
                </a:solidFill>
                <a:latin typeface="Helvetica Neue Light"/>
                <a:ea typeface="Helvetica Neue Light"/>
                <a:cs typeface="Helvetica Neue Light"/>
                <a:sym typeface="Helvetica Neue Light"/>
              </a:rPr>
              <a:t>Utilizando</a:t>
            </a:r>
            <a:r>
              <a:rPr i="1" lang="es">
                <a:solidFill>
                  <a:schemeClr val="dk1"/>
                </a:solidFill>
                <a:latin typeface="Helvetica Neue Light"/>
                <a:ea typeface="Helvetica Neue Light"/>
                <a:cs typeface="Helvetica Neue Light"/>
                <a:sym typeface="Helvetica Neue Light"/>
              </a:rPr>
              <a:t> git log</a:t>
            </a:r>
            <a:r>
              <a:rPr lang="es">
                <a:solidFill>
                  <a:schemeClr val="dk1"/>
                </a:solidFill>
                <a:latin typeface="Helvetica Neue Light"/>
                <a:ea typeface="Helvetica Neue Light"/>
                <a:cs typeface="Helvetica Neue Light"/>
                <a:sym typeface="Helvetica Neue Light"/>
              </a:rPr>
              <a:t> podrás ver los códigos hexadecimales que crea Sha-1, el autor y la fecha en la que se envió ese commit.</a:t>
            </a:r>
            <a:endParaRPr sz="1200">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8" name="Google Shape;698;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p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6" name="Google Shape;706;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2" name="Google Shape;712;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En el trabajo con Git una de las características más útiles es el trabajo con ramas. Las ramas son caminos que puede tomar cualquier desarrollador dentro del proyecto, algo que ocurre naturalmente para resolver problemas o crear nuevas funcionalidades. </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Hemos estado sobre "Master" (la rama principal de nuestro proyecto), podríamos crear ramas para que otros desarrolladores del equipo trabajen sobre el proyecto en nuevas funcionalidades.</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Llegará un momento en el que, quizás, aquellos cambios experimentales los quieras subir a producción. Entonces harás un proceso de fusionado entre la rama experimental (branch) y la rama original, operación que se conoce como merge en Git</a:t>
            </a:r>
            <a:r>
              <a:rPr lang="es">
                <a:solidFill>
                  <a:schemeClr val="dk1"/>
                </a:solidFill>
                <a:latin typeface="Helvetica Neue Light"/>
                <a:ea typeface="Helvetica Neue Light"/>
                <a:cs typeface="Helvetica Neue Light"/>
                <a:sym typeface="Helvetica Neue Light"/>
              </a:rPr>
              <a:t>. </a:t>
            </a:r>
            <a:endParaRPr>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9" name="Google Shape;719;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s" sz="1200">
                <a:solidFill>
                  <a:schemeClr val="dk1"/>
                </a:solidFill>
                <a:latin typeface="Helvetica Neue Light"/>
                <a:ea typeface="Helvetica Neue Light"/>
                <a:cs typeface="Helvetica Neue Light"/>
                <a:sym typeface="Helvetica Neue Light"/>
              </a:rPr>
              <a:t>En el trabajo con Git una de las características más útiles es el trabajo con ramas. Las ramas son caminos que puede tomar cualquier desarrollador dentro del proyecto, algo que ocurre naturalmente para resolver problemas o crear nuevas funcionalidades. </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Hemos estado sobre "Master" (la rama principal de nuestro proyecto), podríamos crear ramas para que otros desarrolladores del equipo trabajen sobre el proyecto en nuevas funcionalidades.</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Llegará un momento en el que, quizás, aquellos cambios experimentales los quieras subir a producción. Entonces harás un proceso de fusionado entre la rama experimental (branch) y la rama original, operación que se conoce como merge en Git</a:t>
            </a:r>
            <a:r>
              <a:rPr lang="es">
                <a:solidFill>
                  <a:schemeClr val="dk1"/>
                </a:solidFill>
                <a:latin typeface="Helvetica Neue Light"/>
                <a:ea typeface="Helvetica Neue Light"/>
                <a:cs typeface="Helvetica Neue Light"/>
                <a:sym typeface="Helvetica Neue Light"/>
              </a:rPr>
              <a:t>. </a:t>
            </a:r>
            <a:endParaRPr>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1" name="Google Shape;731;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0" name="Google Shape;740;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9" name="Google Shape;749;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8" name="Google Shape;75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6" name="Google Shape;766;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4" name="Google Shape;774;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Como podemos ver estamos ahora sobre el commit seleccionado (el HEAD está ahora) y podríamos sacar una nueva rama desde ahi, lo que hicimos fue movernos en el tiempo para posicionarnos sobre ese commit pasado.</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a:solidFill>
                <a:schemeClr val="dk1"/>
              </a:solidFill>
              <a:latin typeface="Didact Gothic"/>
              <a:ea typeface="Didact Gothic"/>
              <a:cs typeface="Didact Gothic"/>
              <a:sym typeface="Didact Gothic"/>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2" name="Google Shape;782;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Como podemos ver estamos ahora sobre el commit seleccionado (el HEAD está ahora) y podríamos sacar una nueva rama desde ahí, lo que hicimos fue </a:t>
            </a:r>
            <a:r>
              <a:rPr b="1" lang="es" sz="1200">
                <a:solidFill>
                  <a:schemeClr val="dk1"/>
                </a:solidFill>
                <a:latin typeface="Helvetica Neue"/>
                <a:ea typeface="Helvetica Neue"/>
                <a:cs typeface="Helvetica Neue"/>
                <a:sym typeface="Helvetica Neue"/>
              </a:rPr>
              <a:t>movernos en el tiempo para posicionarnos sobre ese commit pasado.</a:t>
            </a:r>
            <a:endParaRPr b="1" sz="1200">
              <a:solidFill>
                <a:schemeClr val="dk1"/>
              </a:solidFill>
              <a:latin typeface="Helvetica Neue"/>
              <a:ea typeface="Helvetica Neue"/>
              <a:cs typeface="Helvetica Neue"/>
              <a:sym typeface="Helvetica Neue"/>
            </a:endParaRPr>
          </a:p>
          <a:p>
            <a:pPr indent="0" lvl="0" marL="0" rtl="0" algn="just">
              <a:lnSpc>
                <a:spcPct val="115000"/>
              </a:lnSpc>
              <a:spcBef>
                <a:spcPts val="0"/>
              </a:spcBef>
              <a:spcAft>
                <a:spcPts val="0"/>
              </a:spcAft>
              <a:buSzPts val="1100"/>
              <a:buNone/>
            </a:pPr>
            <a:r>
              <a:t/>
            </a:r>
            <a:endParaRPr>
              <a:solidFill>
                <a:schemeClr val="dk1"/>
              </a:solidFill>
              <a:latin typeface="Helvetica Neue"/>
              <a:ea typeface="Helvetica Neue"/>
              <a:cs typeface="Helvetica Neue"/>
              <a:sym typeface="Helvetica Neue"/>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0" name="Google Shape;790;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Existen muchos sistemas de control de Versiones. Git es uno de ellos y el más aceptado por la comunidad de desarrolladores.</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Gracias al sistema de control de Versiones, nuestro sistema se encuentra a salvo.</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Con Git podemos ir a cualquier estado de nuestro proyecto en cualquier momento.</a:t>
            </a:r>
            <a:endParaRPr sz="1200">
              <a:solidFill>
                <a:schemeClr val="dk1"/>
              </a:solidFill>
              <a:latin typeface="Helvetica Neue Light"/>
              <a:ea typeface="Helvetica Neue Light"/>
              <a:cs typeface="Helvetica Neue Light"/>
              <a:sym typeface="Helvetica Neue Light"/>
            </a:endParaRPr>
          </a:p>
          <a:p>
            <a:pPr indent="0" lvl="0" marL="0" rtl="0" algn="l">
              <a:lnSpc>
                <a:spcPct val="100000"/>
              </a:lnSpc>
              <a:spcBef>
                <a:spcPts val="0"/>
              </a:spcBef>
              <a:spcAft>
                <a:spcPts val="0"/>
              </a:spcAft>
              <a:buSzPts val="1100"/>
              <a:buNone/>
            </a:pPr>
            <a:r>
              <a:t/>
            </a:r>
            <a:endParaRPr>
              <a:latin typeface="Helvetica Neue Light"/>
              <a:ea typeface="Helvetica Neue Light"/>
              <a:cs typeface="Helvetica Neue Light"/>
              <a:sym typeface="Helvetica Neue Light"/>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p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9" name="Google Shape;799;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a:solidFill>
                  <a:schemeClr val="dk1"/>
                </a:solidFill>
                <a:latin typeface="Helvetica Neue Light"/>
                <a:ea typeface="Helvetica Neue Light"/>
                <a:cs typeface="Helvetica Neue Light"/>
                <a:sym typeface="Helvetica Neue Light"/>
              </a:rPr>
              <a:t>Una vez trabajado en diferentes ramas deberíamos de mezclar las ramas. Lo primero que debemos hacer para mezclar ramas es pararse sobre la rama master y desde allí usar el comando </a:t>
            </a:r>
            <a:r>
              <a:rPr i="1" lang="es">
                <a:solidFill>
                  <a:schemeClr val="dk1"/>
                </a:solidFill>
                <a:latin typeface="Helvetica Neue Light"/>
                <a:ea typeface="Helvetica Neue Light"/>
                <a:cs typeface="Helvetica Neue Light"/>
                <a:sym typeface="Helvetica Neue Light"/>
              </a:rPr>
              <a:t>git merge [rama a fundir con el master]</a:t>
            </a:r>
            <a:endParaRPr i="1"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7" name="Google Shape;807;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p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3" name="Google Shape;813;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9" name="Google Shape;829;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p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5" name="Google Shape;845;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p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8" name="Google Shape;858;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p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5" name="Google Shape;865;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p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2" name="Google Shape;872;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p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7" name="Google Shape;877;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p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3" name="Google Shape;883;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Por ahora todo lo que venía ocurriendo en Git era de manera local, no necesitábamos nada de internet para guardar nuestros commits y nuestro repositorio. </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Ahora queremos compartir nuestro trabajo con otros (compañeros de proyecto, clientes, etc).</a:t>
            </a:r>
            <a:br>
              <a:rPr lang="es" sz="1200">
                <a:solidFill>
                  <a:schemeClr val="dk1"/>
                </a:solidFill>
                <a:latin typeface="Helvetica Neue Light"/>
                <a:ea typeface="Helvetica Neue Light"/>
                <a:cs typeface="Helvetica Neue Light"/>
                <a:sym typeface="Helvetica Neue Light"/>
              </a:rPr>
            </a:br>
            <a:r>
              <a:rPr lang="es" sz="1200">
                <a:solidFill>
                  <a:schemeClr val="dk1"/>
                </a:solidFill>
                <a:latin typeface="Helvetica Neue Light"/>
                <a:ea typeface="Helvetica Neue Light"/>
                <a:cs typeface="Helvetica Neue Light"/>
                <a:sym typeface="Helvetica Neue Light"/>
              </a:rPr>
              <a:t>Para eso utilizamos Github!</a:t>
            </a:r>
            <a:br>
              <a:rPr lang="es" sz="1200">
                <a:solidFill>
                  <a:schemeClr val="dk1"/>
                </a:solidFill>
                <a:latin typeface="Helvetica Neue Light"/>
                <a:ea typeface="Helvetica Neue Light"/>
                <a:cs typeface="Helvetica Neue Light"/>
                <a:sym typeface="Helvetica Neue Light"/>
              </a:rPr>
            </a:b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u="sng">
                <a:solidFill>
                  <a:srgbClr val="1155CC"/>
                </a:solidFill>
                <a:latin typeface="Helvetica Neue Light"/>
                <a:ea typeface="Helvetica Neue Light"/>
                <a:cs typeface="Helvetica Neue Light"/>
                <a:sym typeface="Helvetica Neue Light"/>
                <a:hlinkClick r:id="rId2">
                  <a:extLst>
                    <a:ext uri="{A12FA001-AC4F-418D-AE19-62706E023703}">
                      <ahyp:hlinkClr val="tx"/>
                    </a:ext>
                  </a:extLst>
                </a:hlinkClick>
              </a:rPr>
              <a:t>https://github.com/</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i="1" lang="es" sz="1200">
                <a:solidFill>
                  <a:schemeClr val="dk1"/>
                </a:solidFill>
                <a:latin typeface="Helvetica Neue Light"/>
                <a:ea typeface="Helvetica Neue Light"/>
                <a:cs typeface="Helvetica Neue Light"/>
                <a:sym typeface="Helvetica Neue Light"/>
              </a:rPr>
              <a:t>“GitHub is a development platform inspired by the way you work. From open source to business, you can host and review code, manage projects, and build software alongside millions of other developers.”</a:t>
            </a:r>
            <a:endParaRPr i="1"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t/>
            </a:r>
            <a:endParaRPr i="1" sz="1200">
              <a:solidFill>
                <a:schemeClr val="dk1"/>
              </a:solidFill>
              <a:latin typeface="Helvetica Neue Light"/>
              <a:ea typeface="Helvetica Neue Light"/>
              <a:cs typeface="Helvetica Neue Light"/>
              <a:sym typeface="Helvetica Neue Light"/>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Helvetica Neue Light"/>
                <a:ea typeface="Helvetica Neue Light"/>
                <a:cs typeface="Helvetica Neue Light"/>
                <a:sym typeface="Helvetica Neue Light"/>
              </a:rPr>
              <a:t>GitHub es una forja (plataforma de desarrollo colaborativo) para alojar proyectos utilizando el sistema de control de versiones Git. Utiliza el framework Ruby on Rails por GitHub, Inc. (anteriormente conocida como Logical Awesome). Desde enero de 2010, GitHub opera bajo el nombre de GitHub, Inc. El código de los proyectos alojados en GitHub se almacena típicamente de forma pública, aunque utilizando una cuenta de pago, también permite hospedar repositorios privados.</a:t>
            </a:r>
            <a:endParaRPr sz="1200">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p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1" name="Google Shape;891;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p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7" name="Google Shape;897;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p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6" name="Google Shape;906;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p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5" name="Google Shape;915;p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p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4" name="Google Shape;924;p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p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3" name="Google Shape;933;p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p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1" name="Google Shape;941;p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sz="1400">
              <a:solidFill>
                <a:schemeClr val="dk1"/>
              </a:solidFill>
              <a:latin typeface="Helvetica Neue"/>
              <a:ea typeface="Helvetica Neue"/>
              <a:cs typeface="Helvetica Neue"/>
              <a:sym typeface="Helvetica Neue"/>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latin typeface="Helvetica Neue"/>
              <a:ea typeface="Helvetica Neue"/>
              <a:cs typeface="Helvetica Neue"/>
              <a:sym typeface="Helvetica Neue"/>
            </a:endParaRPr>
          </a:p>
          <a:p>
            <a:pPr indent="0" lvl="0" marL="0" rtl="0" algn="l">
              <a:lnSpc>
                <a:spcPct val="100000"/>
              </a:lnSpc>
              <a:spcBef>
                <a:spcPts val="0"/>
              </a:spcBef>
              <a:spcAft>
                <a:spcPts val="0"/>
              </a:spcAft>
              <a:buSzPts val="1100"/>
              <a:buNone/>
            </a:pPr>
            <a:r>
              <a:t/>
            </a:r>
            <a:endParaRPr b="1" sz="14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p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8" name="Google Shape;948;p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p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1" name="Google Shape;971;p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sz="14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0" name="Google Shape;980;p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9" name="Google Shape;989;p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p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8" name="Google Shape;998;p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p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8" name="Google Shape;1008;p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p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4" name="Google Shape;1014;p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p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0" name="Google Shape;1020;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p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6" name="Google Shape;1026;p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sp>
        <p:nvSpPr>
          <p:cNvPr id="55" name="Google Shape;55;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6" name="Google Shape;56;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0" name="Google Shape;60;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1" name="Google Shape;6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1" name="Shape 101"/>
        <p:cNvGrpSpPr/>
        <p:nvPr/>
      </p:nvGrpSpPr>
      <p:grpSpPr>
        <a:xfrm>
          <a:off x="0" y="0"/>
          <a:ext cx="0" cy="0"/>
          <a:chOff x="0" y="0"/>
          <a:chExt cx="0" cy="0"/>
        </a:xfrm>
      </p:grpSpPr>
      <p:sp>
        <p:nvSpPr>
          <p:cNvPr id="102" name="Google Shape;102;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3" name="Google Shape;103;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1600"/>
              </a:spcBef>
              <a:spcAft>
                <a:spcPts val="0"/>
              </a:spcAft>
              <a:buClr>
                <a:schemeClr val="dk1"/>
              </a:buClr>
              <a:buSzPts val="1400"/>
              <a:buChar char="○"/>
              <a:defRPr/>
            </a:lvl2pPr>
            <a:lvl3pPr indent="-317500" lvl="2" marL="1371600" algn="l">
              <a:lnSpc>
                <a:spcPct val="90000"/>
              </a:lnSpc>
              <a:spcBef>
                <a:spcPts val="1600"/>
              </a:spcBef>
              <a:spcAft>
                <a:spcPts val="0"/>
              </a:spcAft>
              <a:buClr>
                <a:schemeClr val="dk1"/>
              </a:buClr>
              <a:buSzPts val="1400"/>
              <a:buChar char="■"/>
              <a:defRPr/>
            </a:lvl3pPr>
            <a:lvl4pPr indent="-317500" lvl="3" marL="1828800" algn="l">
              <a:lnSpc>
                <a:spcPct val="90000"/>
              </a:lnSpc>
              <a:spcBef>
                <a:spcPts val="1600"/>
              </a:spcBef>
              <a:spcAft>
                <a:spcPts val="0"/>
              </a:spcAft>
              <a:buClr>
                <a:schemeClr val="dk1"/>
              </a:buClr>
              <a:buSzPts val="1400"/>
              <a:buChar char="●"/>
              <a:defRPr/>
            </a:lvl4pPr>
            <a:lvl5pPr indent="-317500" lvl="4" marL="2286000" algn="l">
              <a:lnSpc>
                <a:spcPct val="90000"/>
              </a:lnSpc>
              <a:spcBef>
                <a:spcPts val="1600"/>
              </a:spcBef>
              <a:spcAft>
                <a:spcPts val="0"/>
              </a:spcAft>
              <a:buClr>
                <a:schemeClr val="dk1"/>
              </a:buClr>
              <a:buSzPts val="1400"/>
              <a:buChar char="○"/>
              <a:defRPr/>
            </a:lvl5pPr>
            <a:lvl6pPr indent="-317500" lvl="5" marL="2743200" algn="l">
              <a:lnSpc>
                <a:spcPct val="90000"/>
              </a:lnSpc>
              <a:spcBef>
                <a:spcPts val="1600"/>
              </a:spcBef>
              <a:spcAft>
                <a:spcPts val="0"/>
              </a:spcAft>
              <a:buClr>
                <a:schemeClr val="dk1"/>
              </a:buClr>
              <a:buSzPts val="1400"/>
              <a:buChar char="■"/>
              <a:defRPr/>
            </a:lvl6pPr>
            <a:lvl7pPr indent="-317500" lvl="6" marL="3200400" algn="l">
              <a:lnSpc>
                <a:spcPct val="90000"/>
              </a:lnSpc>
              <a:spcBef>
                <a:spcPts val="1600"/>
              </a:spcBef>
              <a:spcAft>
                <a:spcPts val="0"/>
              </a:spcAft>
              <a:buClr>
                <a:schemeClr val="dk1"/>
              </a:buClr>
              <a:buSzPts val="1400"/>
              <a:buChar char="●"/>
              <a:defRPr/>
            </a:lvl7pPr>
            <a:lvl8pPr indent="-317500" lvl="7" marL="3657600" algn="l">
              <a:lnSpc>
                <a:spcPct val="90000"/>
              </a:lnSpc>
              <a:spcBef>
                <a:spcPts val="1600"/>
              </a:spcBef>
              <a:spcAft>
                <a:spcPts val="0"/>
              </a:spcAft>
              <a:buClr>
                <a:schemeClr val="dk1"/>
              </a:buClr>
              <a:buSzPts val="1400"/>
              <a:buChar char="○"/>
              <a:defRPr/>
            </a:lvl8pPr>
            <a:lvl9pPr indent="-317500" lvl="8" marL="4114800" algn="l">
              <a:lnSpc>
                <a:spcPct val="90000"/>
              </a:lnSpc>
              <a:spcBef>
                <a:spcPts val="1600"/>
              </a:spcBef>
              <a:spcAft>
                <a:spcPts val="1600"/>
              </a:spcAft>
              <a:buClr>
                <a:schemeClr val="dk1"/>
              </a:buClr>
              <a:buSzPts val="1400"/>
              <a:buChar char="■"/>
              <a:defRPr/>
            </a:lvl9pPr>
          </a:lstStyle>
          <a:p/>
        </p:txBody>
      </p:sp>
      <p:sp>
        <p:nvSpPr>
          <p:cNvPr id="104" name="Google Shape;104;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05" name="Shape 105"/>
        <p:cNvGrpSpPr/>
        <p:nvPr/>
      </p:nvGrpSpPr>
      <p:grpSpPr>
        <a:xfrm>
          <a:off x="0" y="0"/>
          <a:ext cx="0" cy="0"/>
          <a:chOff x="0" y="0"/>
          <a:chExt cx="0" cy="0"/>
        </a:xfrm>
      </p:grpSpPr>
      <p:sp>
        <p:nvSpPr>
          <p:cNvPr id="106" name="Google Shape;106;p27"/>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7"/>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08" name="Google Shape;108;p2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 name="Google Shape;109;p2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11" name="Shape 111"/>
        <p:cNvGrpSpPr/>
        <p:nvPr/>
      </p:nvGrpSpPr>
      <p:grpSpPr>
        <a:xfrm>
          <a:off x="0" y="0"/>
          <a:ext cx="0" cy="0"/>
          <a:chOff x="0" y="0"/>
          <a:chExt cx="0" cy="0"/>
        </a:xfrm>
      </p:grpSpPr>
      <p:sp>
        <p:nvSpPr>
          <p:cNvPr id="112" name="Google Shape;112;p28"/>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8"/>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4" name="Google Shape;114;p2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2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17" name="Shape 117"/>
        <p:cNvGrpSpPr/>
        <p:nvPr/>
      </p:nvGrpSpPr>
      <p:grpSpPr>
        <a:xfrm>
          <a:off x="0" y="0"/>
          <a:ext cx="0" cy="0"/>
          <a:chOff x="0" y="0"/>
          <a:chExt cx="0" cy="0"/>
        </a:xfrm>
      </p:grpSpPr>
      <p:sp>
        <p:nvSpPr>
          <p:cNvPr id="118" name="Google Shape;118;p29"/>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9"/>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120" name="Google Shape;120;p2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2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23" name="Shape 123"/>
        <p:cNvGrpSpPr/>
        <p:nvPr/>
      </p:nvGrpSpPr>
      <p:grpSpPr>
        <a:xfrm>
          <a:off x="0" y="0"/>
          <a:ext cx="0" cy="0"/>
          <a:chOff x="0" y="0"/>
          <a:chExt cx="0" cy="0"/>
        </a:xfrm>
      </p:grpSpPr>
      <p:sp>
        <p:nvSpPr>
          <p:cNvPr id="124" name="Google Shape;124;p30"/>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30"/>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6" name="Google Shape;126;p30"/>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7" name="Google Shape;127;p3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3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30" name="Shape 130"/>
        <p:cNvGrpSpPr/>
        <p:nvPr/>
      </p:nvGrpSpPr>
      <p:grpSpPr>
        <a:xfrm>
          <a:off x="0" y="0"/>
          <a:ext cx="0" cy="0"/>
          <a:chOff x="0" y="0"/>
          <a:chExt cx="0" cy="0"/>
        </a:xfrm>
      </p:grpSpPr>
      <p:sp>
        <p:nvSpPr>
          <p:cNvPr id="131" name="Google Shape;131;p31"/>
          <p:cNvSpPr txBox="1"/>
          <p:nvPr>
            <p:ph type="title"/>
          </p:nvPr>
        </p:nvSpPr>
        <p:spPr>
          <a:xfrm>
            <a:off x="629841"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1"/>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33" name="Google Shape;133;p31"/>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4" name="Google Shape;134;p31"/>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35" name="Google Shape;135;p31"/>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6" name="Google Shape;136;p31"/>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31"/>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1"/>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39" name="Shape 139"/>
        <p:cNvGrpSpPr/>
        <p:nvPr/>
      </p:nvGrpSpPr>
      <p:grpSpPr>
        <a:xfrm>
          <a:off x="0" y="0"/>
          <a:ext cx="0" cy="0"/>
          <a:chOff x="0" y="0"/>
          <a:chExt cx="0" cy="0"/>
        </a:xfrm>
      </p:grpSpPr>
      <p:sp>
        <p:nvSpPr>
          <p:cNvPr id="140" name="Google Shape;140;p32"/>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32"/>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32"/>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32"/>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44" name="Shape 144"/>
        <p:cNvGrpSpPr/>
        <p:nvPr/>
      </p:nvGrpSpPr>
      <p:grpSpPr>
        <a:xfrm>
          <a:off x="0" y="0"/>
          <a:ext cx="0" cy="0"/>
          <a:chOff x="0" y="0"/>
          <a:chExt cx="0" cy="0"/>
        </a:xfrm>
      </p:grpSpPr>
      <p:sp>
        <p:nvSpPr>
          <p:cNvPr id="145" name="Google Shape;145;p3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p3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3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48" name="Shape 148"/>
        <p:cNvGrpSpPr/>
        <p:nvPr/>
      </p:nvGrpSpPr>
      <p:grpSpPr>
        <a:xfrm>
          <a:off x="0" y="0"/>
          <a:ext cx="0" cy="0"/>
          <a:chOff x="0" y="0"/>
          <a:chExt cx="0" cy="0"/>
        </a:xfrm>
      </p:grpSpPr>
      <p:sp>
        <p:nvSpPr>
          <p:cNvPr id="149" name="Google Shape;149;p34"/>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34"/>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151" name="Google Shape;151;p34"/>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52" name="Google Shape;152;p3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3" name="Google Shape;153;p3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p3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5" name="Shape 155"/>
        <p:cNvGrpSpPr/>
        <p:nvPr/>
      </p:nvGrpSpPr>
      <p:grpSpPr>
        <a:xfrm>
          <a:off x="0" y="0"/>
          <a:ext cx="0" cy="0"/>
          <a:chOff x="0" y="0"/>
          <a:chExt cx="0" cy="0"/>
        </a:xfrm>
      </p:grpSpPr>
      <p:sp>
        <p:nvSpPr>
          <p:cNvPr id="156" name="Google Shape;156;p35"/>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35"/>
          <p:cNvSpPr/>
          <p:nvPr>
            <p:ph idx="2" type="pic"/>
          </p:nvPr>
        </p:nvSpPr>
        <p:spPr>
          <a:xfrm>
            <a:off x="3887391" y="740569"/>
            <a:ext cx="4629300" cy="3655200"/>
          </a:xfrm>
          <a:prstGeom prst="rect">
            <a:avLst/>
          </a:prstGeom>
          <a:noFill/>
          <a:ln>
            <a:noFill/>
          </a:ln>
        </p:spPr>
      </p:sp>
      <p:sp>
        <p:nvSpPr>
          <p:cNvPr id="158" name="Google Shape;158;p35"/>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59" name="Google Shape;159;p3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0" name="Google Shape;160;p3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p3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62" name="Shape 162"/>
        <p:cNvGrpSpPr/>
        <p:nvPr/>
      </p:nvGrpSpPr>
      <p:grpSpPr>
        <a:xfrm>
          <a:off x="0" y="0"/>
          <a:ext cx="0" cy="0"/>
          <a:chOff x="0" y="0"/>
          <a:chExt cx="0" cy="0"/>
        </a:xfrm>
      </p:grpSpPr>
      <p:sp>
        <p:nvSpPr>
          <p:cNvPr id="163" name="Google Shape;163;p36"/>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p36"/>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65" name="Google Shape;165;p3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6" name="Google Shape;166;p3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7" name="Google Shape;167;p3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68" name="Shape 168"/>
        <p:cNvGrpSpPr/>
        <p:nvPr/>
      </p:nvGrpSpPr>
      <p:grpSpPr>
        <a:xfrm>
          <a:off x="0" y="0"/>
          <a:ext cx="0" cy="0"/>
          <a:chOff x="0" y="0"/>
          <a:chExt cx="0" cy="0"/>
        </a:xfrm>
      </p:grpSpPr>
      <p:sp>
        <p:nvSpPr>
          <p:cNvPr id="169" name="Google Shape;169;p37"/>
          <p:cNvSpPr txBox="1"/>
          <p:nvPr>
            <p:ph type="title"/>
          </p:nvPr>
        </p:nvSpPr>
        <p:spPr>
          <a:xfrm rot="5400000">
            <a:off x="5350050" y="1467544"/>
            <a:ext cx="4359000" cy="1971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0" name="Google Shape;170;p37"/>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71" name="Google Shape;171;p3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2" name="Google Shape;172;p3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3" name="Google Shape;173;p3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8" name="Shape 178"/>
        <p:cNvGrpSpPr/>
        <p:nvPr/>
      </p:nvGrpSpPr>
      <p:grpSpPr>
        <a:xfrm>
          <a:off x="0" y="0"/>
          <a:ext cx="0" cy="0"/>
          <a:chOff x="0" y="0"/>
          <a:chExt cx="0" cy="0"/>
        </a:xfrm>
      </p:grpSpPr>
      <p:sp>
        <p:nvSpPr>
          <p:cNvPr id="179" name="Google Shape;179;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80" name="Google Shape;180;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81" name="Google Shape;181;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2" name="Shape 182"/>
        <p:cNvGrpSpPr/>
        <p:nvPr/>
      </p:nvGrpSpPr>
      <p:grpSpPr>
        <a:xfrm>
          <a:off x="0" y="0"/>
          <a:ext cx="0" cy="0"/>
          <a:chOff x="0" y="0"/>
          <a:chExt cx="0" cy="0"/>
        </a:xfrm>
      </p:grpSpPr>
      <p:sp>
        <p:nvSpPr>
          <p:cNvPr id="183" name="Google Shape;183;p4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4" name="Google Shape;18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5" name="Shape 185"/>
        <p:cNvGrpSpPr/>
        <p:nvPr/>
      </p:nvGrpSpPr>
      <p:grpSpPr>
        <a:xfrm>
          <a:off x="0" y="0"/>
          <a:ext cx="0" cy="0"/>
          <a:chOff x="0" y="0"/>
          <a:chExt cx="0" cy="0"/>
        </a:xfrm>
      </p:grpSpPr>
      <p:sp>
        <p:nvSpPr>
          <p:cNvPr id="186" name="Google Shape;18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7" name="Google Shape;187;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8" name="Google Shape;188;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 name="Shape 189"/>
        <p:cNvGrpSpPr/>
        <p:nvPr/>
      </p:nvGrpSpPr>
      <p:grpSpPr>
        <a:xfrm>
          <a:off x="0" y="0"/>
          <a:ext cx="0" cy="0"/>
          <a:chOff x="0" y="0"/>
          <a:chExt cx="0" cy="0"/>
        </a:xfrm>
      </p:grpSpPr>
      <p:sp>
        <p:nvSpPr>
          <p:cNvPr id="190" name="Google Shape;190;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1" name="Google Shape;191;p4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92" name="Google Shape;192;p4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93" name="Google Shape;193;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4" name="Shape 194"/>
        <p:cNvGrpSpPr/>
        <p:nvPr/>
      </p:nvGrpSpPr>
      <p:grpSpPr>
        <a:xfrm>
          <a:off x="0" y="0"/>
          <a:ext cx="0" cy="0"/>
          <a:chOff x="0" y="0"/>
          <a:chExt cx="0" cy="0"/>
        </a:xfrm>
      </p:grpSpPr>
      <p:sp>
        <p:nvSpPr>
          <p:cNvPr id="195" name="Google Shape;195;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6" name="Google Shape;196;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7" name="Shape 197"/>
        <p:cNvGrpSpPr/>
        <p:nvPr/>
      </p:nvGrpSpPr>
      <p:grpSpPr>
        <a:xfrm>
          <a:off x="0" y="0"/>
          <a:ext cx="0" cy="0"/>
          <a:chOff x="0" y="0"/>
          <a:chExt cx="0" cy="0"/>
        </a:xfrm>
      </p:grpSpPr>
      <p:sp>
        <p:nvSpPr>
          <p:cNvPr id="198" name="Google Shape;198;p4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99" name="Google Shape;199;p4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00" name="Google Shape;200;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1" name="Shape 201"/>
        <p:cNvGrpSpPr/>
        <p:nvPr/>
      </p:nvGrpSpPr>
      <p:grpSpPr>
        <a:xfrm>
          <a:off x="0" y="0"/>
          <a:ext cx="0" cy="0"/>
          <a:chOff x="0" y="0"/>
          <a:chExt cx="0" cy="0"/>
        </a:xfrm>
      </p:grpSpPr>
      <p:sp>
        <p:nvSpPr>
          <p:cNvPr id="202" name="Google Shape;202;p4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03" name="Google Shape;203;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4" name="Shape 204"/>
        <p:cNvGrpSpPr/>
        <p:nvPr/>
      </p:nvGrpSpPr>
      <p:grpSpPr>
        <a:xfrm>
          <a:off x="0" y="0"/>
          <a:ext cx="0" cy="0"/>
          <a:chOff x="0" y="0"/>
          <a:chExt cx="0" cy="0"/>
        </a:xfrm>
      </p:grpSpPr>
      <p:sp>
        <p:nvSpPr>
          <p:cNvPr id="205" name="Google Shape;205;p4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4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07" name="Google Shape;207;p4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8" name="Google Shape;208;p4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09" name="Google Shape;209;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0" name="Shape 210"/>
        <p:cNvGrpSpPr/>
        <p:nvPr/>
      </p:nvGrpSpPr>
      <p:grpSpPr>
        <a:xfrm>
          <a:off x="0" y="0"/>
          <a:ext cx="0" cy="0"/>
          <a:chOff x="0" y="0"/>
          <a:chExt cx="0" cy="0"/>
        </a:xfrm>
      </p:grpSpPr>
      <p:sp>
        <p:nvSpPr>
          <p:cNvPr id="211" name="Google Shape;211;p4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212" name="Google Shape;212;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3" name="Shape 213"/>
        <p:cNvGrpSpPr/>
        <p:nvPr/>
      </p:nvGrpSpPr>
      <p:grpSpPr>
        <a:xfrm>
          <a:off x="0" y="0"/>
          <a:ext cx="0" cy="0"/>
          <a:chOff x="0" y="0"/>
          <a:chExt cx="0" cy="0"/>
        </a:xfrm>
      </p:grpSpPr>
      <p:sp>
        <p:nvSpPr>
          <p:cNvPr id="214" name="Google Shape;214;p4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15" name="Google Shape;215;p4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216" name="Google Shape;216;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7" name="Shape 217"/>
        <p:cNvGrpSpPr/>
        <p:nvPr/>
      </p:nvGrpSpPr>
      <p:grpSpPr>
        <a:xfrm>
          <a:off x="0" y="0"/>
          <a:ext cx="0" cy="0"/>
          <a:chOff x="0" y="0"/>
          <a:chExt cx="0" cy="0"/>
        </a:xfrm>
      </p:grpSpPr>
      <p:sp>
        <p:nvSpPr>
          <p:cNvPr id="218" name="Google Shape;218;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theme" Target="../theme/theme2.xml"/><Relationship Id="rId12" Type="http://schemas.openxmlformats.org/officeDocument/2006/relationships/slideLayout" Target="../slideLayouts/slideLayout34.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
        <p:nvSpPr>
          <p:cNvPr id="96" name="Google Shape;96;p25"/>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7" name="Google Shape;97;p25"/>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98" name="Google Shape;98;p2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 name="Google Shape;99;p2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0" name="Google Shape;100;p2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74" name="Shape 174"/>
        <p:cNvGrpSpPr/>
        <p:nvPr/>
      </p:nvGrpSpPr>
      <p:grpSpPr>
        <a:xfrm>
          <a:off x="0" y="0"/>
          <a:ext cx="0" cy="0"/>
          <a:chOff x="0" y="0"/>
          <a:chExt cx="0" cy="0"/>
        </a:xfrm>
      </p:grpSpPr>
      <p:sp>
        <p:nvSpPr>
          <p:cNvPr id="175" name="Google Shape;175;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76" name="Google Shape;176;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77" name="Google Shape;177;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hyperlink" Target="https://git-scm.com/" TargetMode="External"/><Relationship Id="rId5"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4.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4.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hyperlink" Target="https://git-scm.com/" TargetMode="External"/><Relationship Id="rId5"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4.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4.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4.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4.png"/><Relationship Id="rId4" Type="http://schemas.openxmlformats.org/officeDocument/2006/relationships/image" Target="../media/image41.png"/><Relationship Id="rId5" Type="http://schemas.openxmlformats.org/officeDocument/2006/relationships/image" Target="../media/image4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4.png"/><Relationship Id="rId4" Type="http://schemas.openxmlformats.org/officeDocument/2006/relationships/image" Target="../media/image42.png"/><Relationship Id="rId5" Type="http://schemas.openxmlformats.org/officeDocument/2006/relationships/image" Target="../media/image4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3.png"/><Relationship Id="rId4" Type="http://schemas.openxmlformats.org/officeDocument/2006/relationships/image" Target="../media/image48.png"/><Relationship Id="rId5" Type="http://schemas.openxmlformats.org/officeDocument/2006/relationships/image" Target="../media/image4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46.png"/><Relationship Id="rId5"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3.png"/><Relationship Id="rId4" Type="http://schemas.openxmlformats.org/officeDocument/2006/relationships/image" Target="../media/image44.png"/><Relationship Id="rId5" Type="http://schemas.openxmlformats.org/officeDocument/2006/relationships/image" Target="../media/image5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 Id="rId4" Type="http://schemas.openxmlformats.org/officeDocument/2006/relationships/image" Target="../media/image44.png"/><Relationship Id="rId5" Type="http://schemas.openxmlformats.org/officeDocument/2006/relationships/image" Target="../media/image5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3.png"/><Relationship Id="rId4" Type="http://schemas.openxmlformats.org/officeDocument/2006/relationships/image" Target="../media/image50.png"/><Relationship Id="rId5" Type="http://schemas.openxmlformats.org/officeDocument/2006/relationships/image" Target="../media/image4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3.png"/><Relationship Id="rId4" Type="http://schemas.openxmlformats.org/officeDocument/2006/relationships/image" Target="../media/image50.png"/><Relationship Id="rId5"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3.png"/><Relationship Id="rId4" Type="http://schemas.openxmlformats.org/officeDocument/2006/relationships/image" Target="../media/image49.png"/><Relationship Id="rId5" Type="http://schemas.openxmlformats.org/officeDocument/2006/relationships/image" Target="../media/image4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3.png"/><Relationship Id="rId4" Type="http://schemas.openxmlformats.org/officeDocument/2006/relationships/image" Target="../media/image4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1.png"/><Relationship Id="rId4" Type="http://schemas.openxmlformats.org/officeDocument/2006/relationships/image" Target="../media/image5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52.png"/></Relationships>
</file>

<file path=ppt/slides/_rels/slide4.xml.rels><?xml version="1.0" encoding="UTF-8" standalone="yes"?><Relationships xmlns="http://schemas.openxmlformats.org/package/2006/relationships"><Relationship Id="rId11" Type="http://schemas.openxmlformats.org/officeDocument/2006/relationships/image" Target="../media/image12.png"/><Relationship Id="rId10"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9.png"/><Relationship Id="rId7" Type="http://schemas.openxmlformats.org/officeDocument/2006/relationships/image" Target="../media/image8.png"/><Relationship Id="rId8"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3.png"/><Relationship Id="rId4" Type="http://schemas.openxmlformats.org/officeDocument/2006/relationships/image" Target="../media/image4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8.png"/><Relationship Id="rId4" Type="http://schemas.openxmlformats.org/officeDocument/2006/relationships/image" Target="../media/image23.png"/><Relationship Id="rId5" Type="http://schemas.openxmlformats.org/officeDocument/2006/relationships/image" Target="../media/image4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3.png"/><Relationship Id="rId4" Type="http://schemas.openxmlformats.org/officeDocument/2006/relationships/image" Target="../media/image56.png"/><Relationship Id="rId5" Type="http://schemas.openxmlformats.org/officeDocument/2006/relationships/image" Target="../media/image4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3.png"/><Relationship Id="rId4" Type="http://schemas.openxmlformats.org/officeDocument/2006/relationships/image" Target="../media/image4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19.png"/><Relationship Id="rId4" Type="http://schemas.openxmlformats.org/officeDocument/2006/relationships/image" Target="../media/image5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3.png"/><Relationship Id="rId4" Type="http://schemas.openxmlformats.org/officeDocument/2006/relationships/image" Target="../media/image4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19.png"/><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23.png"/><Relationship Id="rId4" Type="http://schemas.openxmlformats.org/officeDocument/2006/relationships/image" Target="../media/image4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19.png"/><Relationship Id="rId4" Type="http://schemas.openxmlformats.org/officeDocument/2006/relationships/image" Target="../media/image5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3.png"/><Relationship Id="rId4" Type="http://schemas.openxmlformats.org/officeDocument/2006/relationships/image" Target="../media/image4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git-scm.com/book/es/v1/Fundamentos-de-Git-Viendo-el-hist%C3%B3rico-de-confirmaciones" TargetMode="External"/><Relationship Id="rId4" Type="http://schemas.openxmlformats.org/officeDocument/2006/relationships/image" Target="../media/image5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23.png"/><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23.png"/><Relationship Id="rId4" Type="http://schemas.openxmlformats.org/officeDocument/2006/relationships/image" Target="../media/image4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23.png"/><Relationship Id="rId4" Type="http://schemas.openxmlformats.org/officeDocument/2006/relationships/image" Target="../media/image4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23.png"/><Relationship Id="rId4" Type="http://schemas.openxmlformats.org/officeDocument/2006/relationships/image" Target="../media/image4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23.png"/><Relationship Id="rId4" Type="http://schemas.openxmlformats.org/officeDocument/2006/relationships/image" Target="../media/image6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23.png"/><Relationship Id="rId4" Type="http://schemas.openxmlformats.org/officeDocument/2006/relationships/image" Target="../media/image4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23.png"/><Relationship Id="rId4" Type="http://schemas.openxmlformats.org/officeDocument/2006/relationships/image" Target="../media/image4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23.png"/><Relationship Id="rId4" Type="http://schemas.openxmlformats.org/officeDocument/2006/relationships/image" Target="../media/image4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24.png"/><Relationship Id="rId4" Type="http://schemas.openxmlformats.org/officeDocument/2006/relationships/image" Target="../media/image6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23.png"/><Relationship Id="rId4" Type="http://schemas.openxmlformats.org/officeDocument/2006/relationships/image" Target="../media/image4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59.png"/><Relationship Id="rId4" Type="http://schemas.openxmlformats.org/officeDocument/2006/relationships/image" Target="../media/image6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6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60.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6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 Id="rId3" Type="http://schemas.openxmlformats.org/officeDocument/2006/relationships/image" Target="../media/image60.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60.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6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63.png"/><Relationship Id="rId4" Type="http://schemas.openxmlformats.org/officeDocument/2006/relationships/hyperlink" Target="https://github.com/"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5.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64.png"/><Relationship Id="rId4" Type="http://schemas.openxmlformats.org/officeDocument/2006/relationships/image" Target="../media/image69.png"/><Relationship Id="rId5" Type="http://schemas.openxmlformats.org/officeDocument/2006/relationships/image" Target="../media/image4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64.png"/><Relationship Id="rId4" Type="http://schemas.openxmlformats.org/officeDocument/2006/relationships/image" Target="../media/image70.png"/><Relationship Id="rId5" Type="http://schemas.openxmlformats.org/officeDocument/2006/relationships/image" Target="../media/image4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22.png"/><Relationship Id="rId5" Type="http://schemas.openxmlformats.org/officeDocument/2006/relationships/image" Target="../media/image2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64.png"/><Relationship Id="rId4" Type="http://schemas.openxmlformats.org/officeDocument/2006/relationships/image" Target="../media/image77.png"/><Relationship Id="rId5" Type="http://schemas.openxmlformats.org/officeDocument/2006/relationships/image" Target="../media/image44.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 Id="rId3" Type="http://schemas.openxmlformats.org/officeDocument/2006/relationships/image" Target="../media/image64.png"/><Relationship Id="rId4" Type="http://schemas.openxmlformats.org/officeDocument/2006/relationships/image" Target="../media/image79.png"/><Relationship Id="rId5" Type="http://schemas.openxmlformats.org/officeDocument/2006/relationships/image" Target="../media/image4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81.png"/><Relationship Id="rId4" Type="http://schemas.openxmlformats.org/officeDocument/2006/relationships/image" Target="../media/image64.png"/><Relationship Id="rId5" Type="http://schemas.openxmlformats.org/officeDocument/2006/relationships/image" Target="../media/image44.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3.xml"/><Relationship Id="rId3" Type="http://schemas.openxmlformats.org/officeDocument/2006/relationships/image" Target="../media/image68.png"/><Relationship Id="rId4" Type="http://schemas.openxmlformats.org/officeDocument/2006/relationships/image" Target="../media/image75.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4.xml"/><Relationship Id="rId3" Type="http://schemas.openxmlformats.org/officeDocument/2006/relationships/image" Target="../media/image71.png"/><Relationship Id="rId4" Type="http://schemas.openxmlformats.org/officeDocument/2006/relationships/image" Target="../media/image78.png"/><Relationship Id="rId5" Type="http://schemas.openxmlformats.org/officeDocument/2006/relationships/image" Target="../media/image83.png"/><Relationship Id="rId6" Type="http://schemas.openxmlformats.org/officeDocument/2006/relationships/image" Target="../media/image73.png"/><Relationship Id="rId7" Type="http://schemas.openxmlformats.org/officeDocument/2006/relationships/image" Target="../media/image74.png"/><Relationship Id="rId8" Type="http://schemas.openxmlformats.org/officeDocument/2006/relationships/image" Target="../media/image80.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5.xml"/><Relationship Id="rId3" Type="http://schemas.openxmlformats.org/officeDocument/2006/relationships/image" Target="../media/image71.png"/><Relationship Id="rId4" Type="http://schemas.openxmlformats.org/officeDocument/2006/relationships/image" Target="../media/image72.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64.png"/><Relationship Id="rId4" Type="http://schemas.openxmlformats.org/officeDocument/2006/relationships/image" Target="../media/image82.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64.png"/><Relationship Id="rId4" Type="http://schemas.openxmlformats.org/officeDocument/2006/relationships/image" Target="../media/image76.png"/><Relationship Id="rId5" Type="http://schemas.openxmlformats.org/officeDocument/2006/relationships/image" Target="../media/image8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64.png"/><Relationship Id="rId4" Type="http://schemas.openxmlformats.org/officeDocument/2006/relationships/image" Target="../media/image87.png"/><Relationship Id="rId5" Type="http://schemas.openxmlformats.org/officeDocument/2006/relationships/image" Target="../media/image76.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89.png"/><Relationship Id="rId4" Type="http://schemas.openxmlformats.org/officeDocument/2006/relationships/image" Target="../media/image8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hyperlink" Target="https://moisesdelacruz.medium.com/tutorial-b%C3%A1sico-de-git-y-github-42e46ff41194" TargetMode="Externa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84.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84.png"/><Relationship Id="rId4" Type="http://schemas.openxmlformats.org/officeDocument/2006/relationships/image" Target="../media/image86.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2" name="Shape 222"/>
        <p:cNvGrpSpPr/>
        <p:nvPr/>
      </p:nvGrpSpPr>
      <p:grpSpPr>
        <a:xfrm>
          <a:off x="0" y="0"/>
          <a:ext cx="0" cy="0"/>
          <a:chOff x="0" y="0"/>
          <a:chExt cx="0" cy="0"/>
        </a:xfrm>
      </p:grpSpPr>
      <p:sp>
        <p:nvSpPr>
          <p:cNvPr id="223" name="Google Shape;223;p50"/>
          <p:cNvSpPr txBox="1"/>
          <p:nvPr/>
        </p:nvSpPr>
        <p:spPr>
          <a:xfrm>
            <a:off x="2022750" y="2009038"/>
            <a:ext cx="50355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Git  y GitHub</a:t>
            </a:r>
            <a:endParaRPr b="0" i="1" sz="3600" u="none" cap="none" strike="noStrike">
              <a:solidFill>
                <a:srgbClr val="121212"/>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121212"/>
              </a:solidFill>
              <a:latin typeface="Anton"/>
              <a:ea typeface="Anton"/>
              <a:cs typeface="Anton"/>
              <a:sym typeface="Anton"/>
            </a:endParaRPr>
          </a:p>
        </p:txBody>
      </p:sp>
      <p:sp>
        <p:nvSpPr>
          <p:cNvPr id="224" name="Google Shape;224;p50"/>
          <p:cNvSpPr txBox="1"/>
          <p:nvPr/>
        </p:nvSpPr>
        <p:spPr>
          <a:xfrm>
            <a:off x="2022750" y="1633175"/>
            <a:ext cx="46794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1" i="0" lang="es" sz="2000" u="none" cap="none" strike="noStrike">
                <a:solidFill>
                  <a:srgbClr val="121212"/>
                </a:solidFill>
                <a:latin typeface="Helvetica Neue"/>
                <a:ea typeface="Helvetica Neue"/>
                <a:cs typeface="Helvetica Neue"/>
                <a:sym typeface="Helvetica Neue"/>
              </a:rPr>
              <a:t>     Clase 16. </a:t>
            </a:r>
            <a:r>
              <a:rPr b="0" i="0" lang="es" sz="2000" u="none" cap="none" strike="noStrike">
                <a:solidFill>
                  <a:srgbClr val="121212"/>
                </a:solidFill>
                <a:latin typeface="Helvetica Neue Light"/>
                <a:ea typeface="Helvetica Neue Light"/>
                <a:cs typeface="Helvetica Neue Light"/>
                <a:sym typeface="Helvetica Neue Light"/>
              </a:rPr>
              <a:t> Python</a:t>
            </a:r>
            <a:endParaRPr b="0" i="0" sz="1400" u="none" cap="none" strike="noStrike">
              <a:solidFill>
                <a:srgbClr val="121212"/>
              </a:solidFill>
              <a:latin typeface="Helvetica Neue Light"/>
              <a:ea typeface="Helvetica Neue Light"/>
              <a:cs typeface="Helvetica Neue Light"/>
              <a:sym typeface="Helvetica Neue Light"/>
            </a:endParaRPr>
          </a:p>
        </p:txBody>
      </p:sp>
      <p:sp>
        <p:nvSpPr>
          <p:cNvPr id="225" name="Google Shape;225;p50"/>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1" i="0" sz="1800" u="none" cap="none" strike="noStrike">
              <a:solidFill>
                <a:srgbClr val="000000"/>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pic>
        <p:nvPicPr>
          <p:cNvPr id="331" name="Google Shape;331;p5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32" name="Google Shape;332;p59"/>
          <p:cNvSpPr txBox="1"/>
          <p:nvPr/>
        </p:nvSpPr>
        <p:spPr>
          <a:xfrm>
            <a:off x="1453047" y="608665"/>
            <a:ext cx="6237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300"/>
              </a:spcAft>
              <a:buClr>
                <a:schemeClr val="dk1"/>
              </a:buClr>
              <a:buSzPts val="1100"/>
              <a:buFont typeface="Arial"/>
              <a:buNone/>
            </a:pPr>
            <a:r>
              <a:rPr b="0" i="1" lang="es" sz="4000" u="none" cap="none" strike="noStrike">
                <a:solidFill>
                  <a:schemeClr val="dk1"/>
                </a:solidFill>
                <a:latin typeface="Anton"/>
                <a:ea typeface="Anton"/>
                <a:cs typeface="Anton"/>
                <a:sym typeface="Anton"/>
              </a:rPr>
              <a:t>RELACIÓN ENTRE GIT Y GITHUB</a:t>
            </a:r>
            <a:endParaRPr b="0" i="1" sz="4000" u="none" cap="none" strike="noStrike">
              <a:solidFill>
                <a:srgbClr val="000000"/>
              </a:solidFill>
              <a:latin typeface="Anton"/>
              <a:ea typeface="Anton"/>
              <a:cs typeface="Anton"/>
              <a:sym typeface="Anton"/>
            </a:endParaRPr>
          </a:p>
        </p:txBody>
      </p:sp>
      <p:pic>
        <p:nvPicPr>
          <p:cNvPr id="333" name="Google Shape;333;p59"/>
          <p:cNvPicPr preferRelativeResize="0"/>
          <p:nvPr/>
        </p:nvPicPr>
        <p:blipFill rotWithShape="1">
          <a:blip r:embed="rId4">
            <a:alphaModFix/>
          </a:blip>
          <a:srcRect b="0" l="0" r="0" t="0"/>
          <a:stretch/>
        </p:blipFill>
        <p:spPr>
          <a:xfrm>
            <a:off x="1475775" y="1519528"/>
            <a:ext cx="6491314" cy="3063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FFBC"/>
        </a:solidFill>
      </p:bgPr>
    </p:bg>
    <p:spTree>
      <p:nvGrpSpPr>
        <p:cNvPr id="337" name="Shape 337"/>
        <p:cNvGrpSpPr/>
        <p:nvPr/>
      </p:nvGrpSpPr>
      <p:grpSpPr>
        <a:xfrm>
          <a:off x="0" y="0"/>
          <a:ext cx="0" cy="0"/>
          <a:chOff x="0" y="0"/>
          <a:chExt cx="0" cy="0"/>
        </a:xfrm>
      </p:grpSpPr>
      <p:pic>
        <p:nvPicPr>
          <p:cNvPr id="338" name="Google Shape;338;p6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39" name="Google Shape;339;p60"/>
          <p:cNvSpPr txBox="1"/>
          <p:nvPr/>
        </p:nvSpPr>
        <p:spPr>
          <a:xfrm>
            <a:off x="786900" y="1765550"/>
            <a:ext cx="73128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130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Git es uno de los sistemas de control de versiones más populares entre los desarrolladores. Y parte de su popularidad se la debe a GitHub, un excelente </a:t>
            </a:r>
            <a:r>
              <a:rPr b="1" i="0" lang="es" sz="1800" u="none" cap="none" strike="noStrike">
                <a:solidFill>
                  <a:srgbClr val="000000"/>
                </a:solidFill>
                <a:latin typeface="Helvetica Neue"/>
                <a:ea typeface="Helvetica Neue"/>
                <a:cs typeface="Helvetica Neue"/>
                <a:sym typeface="Helvetica Neue"/>
              </a:rPr>
              <a:t>servicio de alojamiento de repositorios de software con este sistema</a:t>
            </a:r>
            <a:r>
              <a:rPr b="0" i="0" lang="es" sz="1800" u="none" cap="none" strike="noStrike">
                <a:solidFill>
                  <a:srgbClr val="000000"/>
                </a:solidFill>
                <a:latin typeface="Helvetica Neue"/>
                <a:ea typeface="Helvetica Neue"/>
                <a:cs typeface="Helvetica Neue"/>
                <a:sym typeface="Helvetica Neue"/>
              </a:rPr>
              <a:t>. </a:t>
            </a:r>
            <a:endParaRPr b="0" i="0" sz="1800" u="none" cap="none" strike="noStrike">
              <a:solidFill>
                <a:srgbClr val="000000"/>
              </a:solidFill>
              <a:latin typeface="Helvetica Neue"/>
              <a:ea typeface="Helvetica Neue"/>
              <a:cs typeface="Helvetica Neue"/>
              <a:sym typeface="Helvetica Neue"/>
            </a:endParaRPr>
          </a:p>
        </p:txBody>
      </p:sp>
      <p:pic>
        <p:nvPicPr>
          <p:cNvPr id="340" name="Google Shape;340;p60"/>
          <p:cNvPicPr preferRelativeResize="0"/>
          <p:nvPr/>
        </p:nvPicPr>
        <p:blipFill rotWithShape="1">
          <a:blip r:embed="rId4">
            <a:alphaModFix/>
          </a:blip>
          <a:srcRect b="0" l="0" r="0" t="0"/>
          <a:stretch/>
        </p:blipFill>
        <p:spPr>
          <a:xfrm>
            <a:off x="3850038" y="488850"/>
            <a:ext cx="1186525" cy="1186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6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46" name="Google Shape;346;p61"/>
          <p:cNvSpPr txBox="1"/>
          <p:nvPr/>
        </p:nvSpPr>
        <p:spPr>
          <a:xfrm>
            <a:off x="1005900" y="559075"/>
            <a:ext cx="73005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chemeClr val="dk1"/>
                </a:solidFill>
                <a:latin typeface="Anton"/>
                <a:ea typeface="Anton"/>
                <a:cs typeface="Anton"/>
                <a:sym typeface="Anton"/>
              </a:rPr>
              <a:t>INSTALACIÓN Y CONFIGURACIÓN DE GIT</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13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sp>
        <p:nvSpPr>
          <p:cNvPr id="347" name="Google Shape;347;p61"/>
          <p:cNvSpPr txBox="1"/>
          <p:nvPr/>
        </p:nvSpPr>
        <p:spPr>
          <a:xfrm>
            <a:off x="1005900" y="2055400"/>
            <a:ext cx="7300500" cy="1805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highlight>
                  <a:srgbClr val="3DFFBC"/>
                </a:highlight>
                <a:latin typeface="Helvetica Neue Light"/>
                <a:ea typeface="Helvetica Neue Light"/>
                <a:cs typeface="Helvetica Neue Light"/>
                <a:sym typeface="Helvetica Neue Light"/>
              </a:rPr>
              <a:t>✋ Lo primero es lo primero: tienes que instalarlo. </a:t>
            </a:r>
            <a:endParaRPr b="0" i="0" sz="1800" u="none" cap="none" strike="noStrike">
              <a:solidFill>
                <a:schemeClr val="dk1"/>
              </a:solidFill>
              <a:highlight>
                <a:srgbClr val="3DFFBC"/>
              </a:highlight>
              <a:latin typeface="Helvetica Neue Light"/>
              <a:ea typeface="Helvetica Neue Light"/>
              <a:cs typeface="Helvetica Neue Light"/>
              <a:sym typeface="Helvetica Neue Light"/>
            </a:endParaRPr>
          </a:p>
          <a:p>
            <a:pPr indent="0" lvl="0" marL="0" marR="0" rtl="0" algn="ctr">
              <a:lnSpc>
                <a:spcPct val="150000"/>
              </a:lnSpc>
              <a:spcBef>
                <a:spcPts val="1000"/>
              </a:spcBef>
              <a:spcAft>
                <a:spcPts val="100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Puedes obtenerlo de varias maneras; las dos principales son instalarlo desde código fuente, o instalar un paquete existente para tu plataforma.</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351" name="Shape 351"/>
        <p:cNvGrpSpPr/>
        <p:nvPr/>
      </p:nvGrpSpPr>
      <p:grpSpPr>
        <a:xfrm>
          <a:off x="0" y="0"/>
          <a:ext cx="0" cy="0"/>
          <a:chOff x="0" y="0"/>
          <a:chExt cx="0" cy="0"/>
        </a:xfrm>
      </p:grpSpPr>
      <p:sp>
        <p:nvSpPr>
          <p:cNvPr id="352" name="Google Shape;352;p62"/>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Instalar GIT</a:t>
            </a:r>
            <a:endParaRPr b="0" i="1" sz="3600" u="none" cap="none" strike="noStrike">
              <a:solidFill>
                <a:srgbClr val="121212"/>
              </a:solidFill>
              <a:latin typeface="Anton"/>
              <a:ea typeface="Anton"/>
              <a:cs typeface="Anton"/>
              <a:sym typeface="Anton"/>
            </a:endParaRPr>
          </a:p>
        </p:txBody>
      </p:sp>
      <p:pic>
        <p:nvPicPr>
          <p:cNvPr id="353" name="Google Shape;353;p6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6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59" name="Google Shape;359;p63"/>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
        <p:nvSpPr>
          <p:cNvPr id="360" name="Google Shape;360;p63"/>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3CEFAB"/>
                </a:solidFill>
                <a:latin typeface="Helvetica Neue"/>
                <a:ea typeface="Helvetica Neue"/>
                <a:cs typeface="Helvetica Neue"/>
                <a:sym typeface="Helvetica Neue"/>
              </a:rPr>
              <a:t>1-</a:t>
            </a:r>
            <a:r>
              <a:rPr b="0" i="0"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Ir a </a:t>
            </a:r>
            <a:r>
              <a:rPr b="0" i="0" lang="es" sz="1800" u="sng" cap="none" strike="noStrike">
                <a:solidFill>
                  <a:srgbClr val="000000"/>
                </a:solidFill>
                <a:highlight>
                  <a:srgbClr val="FFFFFF"/>
                </a:highlight>
                <a:latin typeface="Helvetica Neue Light"/>
                <a:ea typeface="Helvetica Neue Light"/>
                <a:cs typeface="Helvetica Neue Light"/>
                <a:sym typeface="Helvetica Neue Light"/>
                <a:hlinkClick r:id="rId4">
                  <a:extLst>
                    <a:ext uri="{A12FA001-AC4F-418D-AE19-62706E023703}">
                      <ahyp:hlinkClr val="tx"/>
                    </a:ext>
                  </a:extLst>
                </a:hlinkClick>
              </a:rPr>
              <a:t>https://git-scm.com/</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y descargar el paquete de instalación </a:t>
            </a:r>
            <a:r>
              <a:rPr b="0" i="0" lang="es" sz="1800" u="none" cap="none" strike="noStrike">
                <a:solidFill>
                  <a:srgbClr val="000000"/>
                </a:solidFill>
                <a:highlight>
                  <a:srgbClr val="3DFFBC"/>
                </a:highlight>
                <a:latin typeface="Helvetica Neue Light"/>
                <a:ea typeface="Helvetica Neue Light"/>
                <a:cs typeface="Helvetica Neue Light"/>
                <a:sym typeface="Helvetica Neue Light"/>
              </a:rPr>
              <a:t>“download (nro versión) for Windows”</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(si tienes otro sistema operativo deberás seleccionar en el mismo: Mac o Linux)</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61" name="Google Shape;361;p63"/>
          <p:cNvPicPr preferRelativeResize="0"/>
          <p:nvPr/>
        </p:nvPicPr>
        <p:blipFill rotWithShape="1">
          <a:blip r:embed="rId5">
            <a:alphaModFix/>
          </a:blip>
          <a:srcRect b="0" l="0" r="0" t="0"/>
          <a:stretch/>
        </p:blipFill>
        <p:spPr>
          <a:xfrm>
            <a:off x="839513" y="2663175"/>
            <a:ext cx="7464975" cy="1996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6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67" name="Google Shape;367;p64"/>
          <p:cNvSpPr txBox="1"/>
          <p:nvPr/>
        </p:nvSpPr>
        <p:spPr>
          <a:xfrm>
            <a:off x="891725" y="1410525"/>
            <a:ext cx="76872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2-</a:t>
            </a:r>
            <a:r>
              <a:rPr b="0" i="0" lang="es" sz="1800" u="none" cap="none" strike="noStrike">
                <a:solidFill>
                  <a:srgbClr val="3CEFAB"/>
                </a:solidFill>
                <a:highlight>
                  <a:srgbClr val="FFFFFF"/>
                </a:highlight>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Ahora debes ejecutar el archivo descargado, y elegir la carpeta donde ubicar los archivos de Git.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68" name="Google Shape;368;p64"/>
          <p:cNvPicPr preferRelativeResize="0"/>
          <p:nvPr/>
        </p:nvPicPr>
        <p:blipFill rotWithShape="1">
          <a:blip r:embed="rId4">
            <a:alphaModFix/>
          </a:blip>
          <a:srcRect b="0" l="0" r="0" t="0"/>
          <a:stretch/>
        </p:blipFill>
        <p:spPr>
          <a:xfrm>
            <a:off x="2027099" y="2448425"/>
            <a:ext cx="4784100" cy="2094875"/>
          </a:xfrm>
          <a:prstGeom prst="rect">
            <a:avLst/>
          </a:prstGeom>
          <a:noFill/>
          <a:ln>
            <a:noFill/>
          </a:ln>
        </p:spPr>
      </p:pic>
      <p:sp>
        <p:nvSpPr>
          <p:cNvPr id="369" name="Google Shape;369;p64"/>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6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75" name="Google Shape;375;p65"/>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chemeClr val="lt1"/>
                </a:highlight>
                <a:latin typeface="Helvetica Neue"/>
                <a:ea typeface="Helvetica Neue"/>
                <a:cs typeface="Helvetica Neue"/>
                <a:sym typeface="Helvetica Neue"/>
              </a:rPr>
              <a:t>3-</a:t>
            </a:r>
            <a:r>
              <a:rPr b="0" i="0" lang="es" sz="1800" u="none" cap="none" strike="noStrike">
                <a:solidFill>
                  <a:srgbClr val="3CEFAB"/>
                </a:solidFill>
                <a:highlight>
                  <a:schemeClr val="lt1"/>
                </a:highlight>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Asegúrate de tener seleccionado</a:t>
            </a:r>
            <a:r>
              <a:rPr b="0" i="1" lang="es" sz="1800" u="none" cap="none" strike="noStrike">
                <a:solidFill>
                  <a:srgbClr val="000000"/>
                </a:solidFill>
                <a:latin typeface="Helvetica Neue Light"/>
                <a:ea typeface="Helvetica Neue Light"/>
                <a:cs typeface="Helvetica Neue Light"/>
                <a:sym typeface="Helvetica Neue Light"/>
              </a:rPr>
              <a:t> </a:t>
            </a:r>
            <a:r>
              <a:rPr b="1" i="1" lang="es" sz="1800" u="none" cap="none" strike="noStrike">
                <a:solidFill>
                  <a:srgbClr val="000000"/>
                </a:solidFill>
                <a:latin typeface="Helvetica Neue"/>
                <a:ea typeface="Helvetica Neue"/>
                <a:cs typeface="Helvetica Neue"/>
                <a:sym typeface="Helvetica Neue"/>
              </a:rPr>
              <a:t>git bash</a:t>
            </a:r>
            <a:r>
              <a:rPr b="0" i="1" lang="es" sz="1800" u="none" cap="none" strike="noStrike">
                <a:solidFill>
                  <a:srgbClr val="000000"/>
                </a:solidFill>
                <a:latin typeface="Helvetica Neue Light"/>
                <a:ea typeface="Helvetica Neue Light"/>
                <a:cs typeface="Helvetica Neue Light"/>
                <a:sym typeface="Helvetica Neue Light"/>
              </a:rPr>
              <a:t>,</a:t>
            </a:r>
            <a:r>
              <a:rPr b="0" i="0" lang="es" sz="1800" u="none" cap="none" strike="noStrike">
                <a:solidFill>
                  <a:srgbClr val="000000"/>
                </a:solidFill>
                <a:latin typeface="Helvetica Neue Light"/>
                <a:ea typeface="Helvetica Neue Light"/>
                <a:cs typeface="Helvetica Neue Light"/>
                <a:sym typeface="Helvetica Neue Light"/>
              </a:rPr>
              <a:t> que es la herramienta principal con la que trabajaremos. Con esto se terminará la instalación</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76" name="Google Shape;376;p65"/>
          <p:cNvPicPr preferRelativeResize="0"/>
          <p:nvPr/>
        </p:nvPicPr>
        <p:blipFill rotWithShape="1">
          <a:blip r:embed="rId4">
            <a:alphaModFix/>
          </a:blip>
          <a:srcRect b="0" l="0" r="0" t="0"/>
          <a:stretch/>
        </p:blipFill>
        <p:spPr>
          <a:xfrm>
            <a:off x="2514600" y="2368575"/>
            <a:ext cx="3693750" cy="2308600"/>
          </a:xfrm>
          <a:prstGeom prst="rect">
            <a:avLst/>
          </a:prstGeom>
          <a:noFill/>
          <a:ln>
            <a:noFill/>
          </a:ln>
        </p:spPr>
      </p:pic>
      <p:sp>
        <p:nvSpPr>
          <p:cNvPr id="377" name="Google Shape;377;p65"/>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pic>
        <p:nvPicPr>
          <p:cNvPr id="382" name="Google Shape;382;p6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83" name="Google Shape;383;p66"/>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4-</a:t>
            </a:r>
            <a:r>
              <a:rPr b="0" i="0" lang="es" sz="1800" u="none" cap="none" strike="noStrike">
                <a:solidFill>
                  <a:srgbClr val="3CEFAB"/>
                </a:solidFill>
                <a:highlight>
                  <a:srgbClr val="FFFFFF"/>
                </a:highlight>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Seguimos haciendo clic en “next”</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84" name="Google Shape;384;p66"/>
          <p:cNvPicPr preferRelativeResize="0"/>
          <p:nvPr/>
        </p:nvPicPr>
        <p:blipFill rotWithShape="1">
          <a:blip r:embed="rId4">
            <a:alphaModFix/>
          </a:blip>
          <a:srcRect b="0" l="0" r="0" t="0"/>
          <a:stretch/>
        </p:blipFill>
        <p:spPr>
          <a:xfrm>
            <a:off x="2772450" y="1879725"/>
            <a:ext cx="3599105" cy="2806575"/>
          </a:xfrm>
          <a:prstGeom prst="rect">
            <a:avLst/>
          </a:prstGeom>
          <a:noFill/>
          <a:ln>
            <a:noFill/>
          </a:ln>
        </p:spPr>
      </p:pic>
      <p:sp>
        <p:nvSpPr>
          <p:cNvPr id="385" name="Google Shape;385;p66"/>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id="390" name="Google Shape;390;p6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91" name="Google Shape;391;p67"/>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5-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En esta pantalla elegimos de la lista </a:t>
            </a:r>
            <a:r>
              <a:rPr b="1" i="0" lang="es" sz="1800" u="none" cap="none" strike="noStrike">
                <a:solidFill>
                  <a:srgbClr val="000000"/>
                </a:solidFill>
                <a:highlight>
                  <a:srgbClr val="FFFFFF"/>
                </a:highlight>
                <a:latin typeface="Helvetica Neue"/>
                <a:ea typeface="Helvetica Neue"/>
                <a:cs typeface="Helvetica Neue"/>
                <a:sym typeface="Helvetica Neue"/>
              </a:rPr>
              <a:t>“use visual studio code as Git’s default editor”</a:t>
            </a:r>
            <a:endParaRPr b="1" i="0" sz="1800" u="none" cap="none" strike="noStrike">
              <a:solidFill>
                <a:srgbClr val="000000"/>
              </a:solidFill>
              <a:latin typeface="Helvetica Neue"/>
              <a:ea typeface="Helvetica Neue"/>
              <a:cs typeface="Helvetica Neue"/>
              <a:sym typeface="Helvetica Neue"/>
            </a:endParaRPr>
          </a:p>
        </p:txBody>
      </p:sp>
      <p:pic>
        <p:nvPicPr>
          <p:cNvPr id="392" name="Google Shape;392;p67"/>
          <p:cNvPicPr preferRelativeResize="0"/>
          <p:nvPr/>
        </p:nvPicPr>
        <p:blipFill rotWithShape="1">
          <a:blip r:embed="rId4">
            <a:alphaModFix/>
          </a:blip>
          <a:srcRect b="0" l="0" r="0" t="0"/>
          <a:stretch/>
        </p:blipFill>
        <p:spPr>
          <a:xfrm>
            <a:off x="2822900" y="2303000"/>
            <a:ext cx="3367950" cy="2624025"/>
          </a:xfrm>
          <a:prstGeom prst="rect">
            <a:avLst/>
          </a:prstGeom>
          <a:noFill/>
          <a:ln>
            <a:noFill/>
          </a:ln>
        </p:spPr>
      </p:pic>
      <p:sp>
        <p:nvSpPr>
          <p:cNvPr id="393" name="Google Shape;393;p67"/>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pic>
        <p:nvPicPr>
          <p:cNvPr id="398" name="Google Shape;398;p6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399" name="Google Shape;399;p68"/>
          <p:cNvPicPr preferRelativeResize="0"/>
          <p:nvPr/>
        </p:nvPicPr>
        <p:blipFill rotWithShape="1">
          <a:blip r:embed="rId4">
            <a:alphaModFix/>
          </a:blip>
          <a:srcRect b="0" l="0" r="0" t="0"/>
          <a:stretch/>
        </p:blipFill>
        <p:spPr>
          <a:xfrm>
            <a:off x="2602850" y="2260000"/>
            <a:ext cx="3808050" cy="2547075"/>
          </a:xfrm>
          <a:prstGeom prst="rect">
            <a:avLst/>
          </a:prstGeom>
          <a:noFill/>
          <a:ln>
            <a:noFill/>
          </a:ln>
        </p:spPr>
      </p:pic>
      <p:sp>
        <p:nvSpPr>
          <p:cNvPr id="400" name="Google Shape;400;p68"/>
          <p:cNvSpPr txBox="1"/>
          <p:nvPr/>
        </p:nvSpPr>
        <p:spPr>
          <a:xfrm>
            <a:off x="891725" y="1181925"/>
            <a:ext cx="72303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6-</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Hacemos click en “next” hasta finalizar la instalación, dejando las configuraciones por defecto</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401" name="Google Shape;401;p68"/>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29" name="Shape 229"/>
        <p:cNvGrpSpPr/>
        <p:nvPr/>
      </p:nvGrpSpPr>
      <p:grpSpPr>
        <a:xfrm>
          <a:off x="0" y="0"/>
          <a:ext cx="0" cy="0"/>
          <a:chOff x="0" y="0"/>
          <a:chExt cx="0" cy="0"/>
        </a:xfrm>
      </p:grpSpPr>
      <p:sp>
        <p:nvSpPr>
          <p:cNvPr id="230" name="Google Shape;230;p5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RECUERDA PONER A GRABAR LA CLASE</a:t>
            </a:r>
            <a:endParaRPr b="0" i="1" sz="3600" u="none" cap="none" strike="noStrike">
              <a:solidFill>
                <a:srgbClr val="121212"/>
              </a:solidFill>
              <a:latin typeface="Anton"/>
              <a:ea typeface="Anton"/>
              <a:cs typeface="Anton"/>
              <a:sym typeface="Anton"/>
            </a:endParaRPr>
          </a:p>
        </p:txBody>
      </p:sp>
      <p:pic>
        <p:nvPicPr>
          <p:cNvPr id="231" name="Google Shape;231;p51"/>
          <p:cNvPicPr preferRelativeResize="0"/>
          <p:nvPr/>
        </p:nvPicPr>
        <p:blipFill rotWithShape="1">
          <a:blip r:embed="rId3">
            <a:alphaModFix/>
          </a:blip>
          <a:srcRect b="0" l="0" r="0" t="0"/>
          <a:stretch/>
        </p:blipFill>
        <p:spPr>
          <a:xfrm>
            <a:off x="4125950" y="3210488"/>
            <a:ext cx="892100" cy="743425"/>
          </a:xfrm>
          <a:prstGeom prst="rect">
            <a:avLst/>
          </a:prstGeom>
          <a:noFill/>
          <a:ln>
            <a:noFill/>
          </a:ln>
        </p:spPr>
      </p:pic>
      <p:pic>
        <p:nvPicPr>
          <p:cNvPr id="232" name="Google Shape;232;p51"/>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pic>
        <p:nvPicPr>
          <p:cNvPr id="406" name="Google Shape;406;p6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07" name="Google Shape;407;p69"/>
          <p:cNvSpPr txBox="1"/>
          <p:nvPr/>
        </p:nvSpPr>
        <p:spPr>
          <a:xfrm>
            <a:off x="891725" y="1105725"/>
            <a:ext cx="72303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7-</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Finalmente aparece el botón “install”</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08" name="Google Shape;408;p69"/>
          <p:cNvPicPr preferRelativeResize="0"/>
          <p:nvPr/>
        </p:nvPicPr>
        <p:blipFill rotWithShape="1">
          <a:blip r:embed="rId4">
            <a:alphaModFix/>
          </a:blip>
          <a:srcRect b="0" l="0" r="0" t="0"/>
          <a:stretch/>
        </p:blipFill>
        <p:spPr>
          <a:xfrm>
            <a:off x="2314750" y="1692875"/>
            <a:ext cx="4055680" cy="3137250"/>
          </a:xfrm>
          <a:prstGeom prst="rect">
            <a:avLst/>
          </a:prstGeom>
          <a:noFill/>
          <a:ln cap="flat" cmpd="sng" w="9525">
            <a:solidFill>
              <a:schemeClr val="dk2"/>
            </a:solidFill>
            <a:prstDash val="solid"/>
            <a:round/>
            <a:headEnd len="sm" w="sm" type="none"/>
            <a:tailEnd len="sm" w="sm" type="none"/>
          </a:ln>
        </p:spPr>
      </p:pic>
      <p:sp>
        <p:nvSpPr>
          <p:cNvPr id="409" name="Google Shape;409;p69"/>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7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15" name="Google Shape;415;p70"/>
          <p:cNvSpPr txBox="1"/>
          <p:nvPr/>
        </p:nvSpPr>
        <p:spPr>
          <a:xfrm>
            <a:off x="956850" y="1030000"/>
            <a:ext cx="7230300" cy="6978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800"/>
              <a:buFont typeface="Arial"/>
              <a:buNone/>
            </a:pPr>
            <a:r>
              <a:rPr b="1" i="0" lang="es" sz="1800" u="none" cap="none" strike="noStrike">
                <a:solidFill>
                  <a:srgbClr val="3CEFAB"/>
                </a:solidFill>
                <a:highlight>
                  <a:srgbClr val="FFFFFF"/>
                </a:highlight>
                <a:latin typeface="Helvetica Neue"/>
                <a:ea typeface="Helvetica Neue"/>
                <a:cs typeface="Helvetica Neue"/>
                <a:sym typeface="Helvetica Neue"/>
              </a:rPr>
              <a:t>8-</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¡Instalación finalizada!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16" name="Google Shape;416;p70"/>
          <p:cNvPicPr preferRelativeResize="0"/>
          <p:nvPr/>
        </p:nvPicPr>
        <p:blipFill rotWithShape="1">
          <a:blip r:embed="rId4">
            <a:alphaModFix/>
          </a:blip>
          <a:srcRect b="0" l="0" r="0" t="0"/>
          <a:stretch/>
        </p:blipFill>
        <p:spPr>
          <a:xfrm>
            <a:off x="2607526" y="1651600"/>
            <a:ext cx="4025651" cy="3098550"/>
          </a:xfrm>
          <a:prstGeom prst="rect">
            <a:avLst/>
          </a:prstGeom>
          <a:noFill/>
          <a:ln cap="flat" cmpd="sng" w="9525">
            <a:solidFill>
              <a:schemeClr val="dk2"/>
            </a:solidFill>
            <a:prstDash val="solid"/>
            <a:round/>
            <a:headEnd len="sm" w="sm" type="none"/>
            <a:tailEnd len="sm" w="sm" type="none"/>
          </a:ln>
        </p:spPr>
      </p:pic>
      <p:sp>
        <p:nvSpPr>
          <p:cNvPr id="417" name="Google Shape;417;p70"/>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7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23" name="Google Shape;423;p71"/>
          <p:cNvSpPr txBox="1"/>
          <p:nvPr/>
        </p:nvSpPr>
        <p:spPr>
          <a:xfrm>
            <a:off x="4613575" y="1583875"/>
            <a:ext cx="4029900" cy="2611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Ahora tendrás disponible</a:t>
            </a:r>
            <a:r>
              <a:rPr b="0" i="1" lang="es" sz="1800" u="none" cap="none" strike="noStrike">
                <a:solidFill>
                  <a:srgbClr val="000000"/>
                </a:solidFill>
                <a:latin typeface="Helvetica Neue Light"/>
                <a:ea typeface="Helvetica Neue Light"/>
                <a:cs typeface="Helvetica Neue Light"/>
                <a:sym typeface="Helvetica Neue Light"/>
              </a:rPr>
              <a:t> </a:t>
            </a:r>
            <a:r>
              <a:rPr b="1" i="1" lang="es" sz="1800" u="none" cap="none" strike="noStrike">
                <a:solidFill>
                  <a:srgbClr val="000000"/>
                </a:solidFill>
                <a:latin typeface="Helvetica Neue"/>
                <a:ea typeface="Helvetica Neue"/>
                <a:cs typeface="Helvetica Neue"/>
                <a:sym typeface="Helvetica Neue"/>
              </a:rPr>
              <a:t>Git Bash</a:t>
            </a:r>
            <a:r>
              <a:rPr b="0" i="0" lang="es" sz="1800" u="none" cap="none" strike="noStrike">
                <a:solidFill>
                  <a:srgbClr val="000000"/>
                </a:solidFill>
                <a:latin typeface="Helvetica Neue Light"/>
                <a:ea typeface="Helvetica Neue Light"/>
                <a:cs typeface="Helvetica Neue Light"/>
                <a:sym typeface="Helvetica Neue Light"/>
              </a:rPr>
              <a:t> desde tu lista de programas. Aquí es donde trabajaremos con Git.</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Alternativa: </a:t>
            </a:r>
            <a:r>
              <a:rPr b="1" i="0" lang="es" sz="1800" u="none" cap="none" strike="noStrike">
                <a:solidFill>
                  <a:srgbClr val="000000"/>
                </a:solidFill>
                <a:latin typeface="Helvetica Neue"/>
                <a:ea typeface="Helvetica Neue"/>
                <a:cs typeface="Helvetica Neue"/>
                <a:sym typeface="Helvetica Neue"/>
              </a:rPr>
              <a:t>Git GUI,</a:t>
            </a:r>
            <a:r>
              <a:rPr b="0" i="0" lang="es" sz="1800" u="none" cap="none" strike="noStrike">
                <a:solidFill>
                  <a:srgbClr val="000000"/>
                </a:solidFill>
                <a:latin typeface="Helvetica Neue Light"/>
                <a:ea typeface="Helvetica Neue Light"/>
                <a:cs typeface="Helvetica Neue Light"/>
                <a:sym typeface="Helvetica Neue Light"/>
              </a:rPr>
              <a:t> para tener una interfaz más amigable.</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24" name="Google Shape;424;p71"/>
          <p:cNvPicPr preferRelativeResize="0"/>
          <p:nvPr/>
        </p:nvPicPr>
        <p:blipFill rotWithShape="1">
          <a:blip r:embed="rId4">
            <a:alphaModFix/>
          </a:blip>
          <a:srcRect b="0" l="0" r="0" t="0"/>
          <a:stretch/>
        </p:blipFill>
        <p:spPr>
          <a:xfrm>
            <a:off x="673325" y="1424750"/>
            <a:ext cx="3436475" cy="2928175"/>
          </a:xfrm>
          <a:prstGeom prst="rect">
            <a:avLst/>
          </a:prstGeom>
          <a:noFill/>
          <a:ln cap="flat" cmpd="sng" w="9525">
            <a:solidFill>
              <a:schemeClr val="dk2"/>
            </a:solidFill>
            <a:prstDash val="solid"/>
            <a:round/>
            <a:headEnd len="sm" w="sm" type="none"/>
            <a:tailEnd len="sm" w="sm" type="none"/>
          </a:ln>
        </p:spPr>
      </p:pic>
      <p:sp>
        <p:nvSpPr>
          <p:cNvPr id="425" name="Google Shape;425;p71"/>
          <p:cNvSpPr txBox="1"/>
          <p:nvPr/>
        </p:nvSpPr>
        <p:spPr>
          <a:xfrm>
            <a:off x="788700" y="326386"/>
            <a:ext cx="7566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(Windows)</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pic>
        <p:nvPicPr>
          <p:cNvPr id="430" name="Google Shape;430;p7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31" name="Google Shape;431;p72"/>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(MAC)</a:t>
            </a:r>
            <a:endParaRPr b="0" i="1" sz="3500" u="none" cap="none" strike="noStrike">
              <a:solidFill>
                <a:srgbClr val="000000"/>
              </a:solidFill>
              <a:latin typeface="Anton"/>
              <a:ea typeface="Anton"/>
              <a:cs typeface="Anton"/>
              <a:sym typeface="Anton"/>
            </a:endParaRPr>
          </a:p>
        </p:txBody>
      </p:sp>
      <p:sp>
        <p:nvSpPr>
          <p:cNvPr id="432" name="Google Shape;432;p72"/>
          <p:cNvSpPr txBox="1"/>
          <p:nvPr/>
        </p:nvSpPr>
        <p:spPr>
          <a:xfrm>
            <a:off x="856925" y="11057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EF89D2"/>
                </a:solidFill>
                <a:latin typeface="Helvetica Neue"/>
                <a:ea typeface="Helvetica Neue"/>
                <a:cs typeface="Helvetica Neue"/>
                <a:sym typeface="Helvetica Neue"/>
              </a:rPr>
              <a:t>1 -</a:t>
            </a:r>
            <a:r>
              <a:rPr b="0" i="0"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1C3643"/>
                </a:solidFill>
                <a:highlight>
                  <a:srgbClr val="FFFFFF"/>
                </a:highlight>
                <a:latin typeface="Helvetica Neue Light"/>
                <a:ea typeface="Helvetica Neue Light"/>
                <a:cs typeface="Helvetica Neue Light"/>
                <a:sym typeface="Helvetica Neue Light"/>
              </a:rPr>
              <a:t>Ir a </a:t>
            </a:r>
            <a:r>
              <a:rPr b="0" i="0" lang="es" sz="1800" u="sng" cap="none" strike="noStrike">
                <a:solidFill>
                  <a:srgbClr val="058ECD"/>
                </a:solidFill>
                <a:highlight>
                  <a:srgbClr val="FFFFFF"/>
                </a:highlight>
                <a:latin typeface="Helvetica Neue Light"/>
                <a:ea typeface="Helvetica Neue Light"/>
                <a:cs typeface="Helvetica Neue Light"/>
                <a:sym typeface="Helvetica Neue Light"/>
                <a:hlinkClick r:id="rId4">
                  <a:extLst>
                    <a:ext uri="{A12FA001-AC4F-418D-AE19-62706E023703}">
                      <ahyp:hlinkClr val="tx"/>
                    </a:ext>
                  </a:extLst>
                </a:hlinkClick>
              </a:rPr>
              <a:t>https://git-scm.com/</a:t>
            </a:r>
            <a:r>
              <a:rPr b="0" i="0" lang="es" sz="1800" u="none" cap="none" strike="noStrike">
                <a:solidFill>
                  <a:srgbClr val="1C3643"/>
                </a:solidFill>
                <a:highlight>
                  <a:srgbClr val="FFFFFF"/>
                </a:highlight>
                <a:latin typeface="Helvetica Neue Light"/>
                <a:ea typeface="Helvetica Neue Light"/>
                <a:cs typeface="Helvetica Neue Light"/>
                <a:sym typeface="Helvetica Neue Light"/>
              </a:rPr>
              <a:t> y descarga el paquete de instalación “download (nro version) for Mac” (o si tienes otro sistema operativo, se refleja Windows o Linux).</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33" name="Google Shape;433;p72"/>
          <p:cNvPicPr preferRelativeResize="0"/>
          <p:nvPr/>
        </p:nvPicPr>
        <p:blipFill rotWithShape="1">
          <a:blip r:embed="rId5">
            <a:alphaModFix/>
          </a:blip>
          <a:srcRect b="0" l="0" r="0" t="0"/>
          <a:stretch/>
        </p:blipFill>
        <p:spPr>
          <a:xfrm>
            <a:off x="1117750" y="2571750"/>
            <a:ext cx="6943238" cy="20878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pic>
        <p:nvPicPr>
          <p:cNvPr id="438" name="Google Shape;438;p7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39" name="Google Shape;439;p73"/>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(MAC)</a:t>
            </a:r>
            <a:endParaRPr b="0" i="1" sz="3500" u="none" cap="none" strike="noStrike">
              <a:solidFill>
                <a:srgbClr val="000000"/>
              </a:solidFill>
              <a:latin typeface="Anton"/>
              <a:ea typeface="Anton"/>
              <a:cs typeface="Anton"/>
              <a:sym typeface="Anton"/>
            </a:endParaRPr>
          </a:p>
          <a:p>
            <a:pPr indent="0" lvl="0" marL="0" marR="0" rtl="0" algn="l">
              <a:lnSpc>
                <a:spcPct val="115000"/>
              </a:lnSpc>
              <a:spcBef>
                <a:spcPts val="0"/>
              </a:spcBef>
              <a:spcAft>
                <a:spcPts val="0"/>
              </a:spcAft>
              <a:buClr>
                <a:srgbClr val="000000"/>
              </a:buClr>
              <a:buSzPts val="4000"/>
              <a:buFont typeface="Arial"/>
              <a:buNone/>
            </a:pPr>
            <a:r>
              <a:t/>
            </a:r>
            <a:endParaRPr b="0" i="1" sz="4000" u="none" cap="none" strike="noStrike">
              <a:solidFill>
                <a:srgbClr val="000000"/>
              </a:solidFill>
              <a:latin typeface="Anton"/>
              <a:ea typeface="Anton"/>
              <a:cs typeface="Anton"/>
              <a:sym typeface="Anton"/>
            </a:endParaRPr>
          </a:p>
        </p:txBody>
      </p:sp>
      <p:sp>
        <p:nvSpPr>
          <p:cNvPr id="440" name="Google Shape;440;p73"/>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EF89D2"/>
                </a:solidFill>
                <a:latin typeface="Helvetica Neue"/>
                <a:ea typeface="Helvetica Neue"/>
                <a:cs typeface="Helvetica Neue"/>
                <a:sym typeface="Helvetica Neue"/>
              </a:rPr>
              <a:t>2 -</a:t>
            </a:r>
            <a:r>
              <a:rPr b="0" i="0"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Posiblemente les salga este cartel de seguridad al intentar ejecutar el archivo descargado.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41" name="Google Shape;441;p73"/>
          <p:cNvPicPr preferRelativeResize="0"/>
          <p:nvPr/>
        </p:nvPicPr>
        <p:blipFill rotWithShape="1">
          <a:blip r:embed="rId4">
            <a:alphaModFix/>
          </a:blip>
          <a:srcRect b="0" l="0" r="0" t="0"/>
          <a:stretch/>
        </p:blipFill>
        <p:spPr>
          <a:xfrm>
            <a:off x="2758775" y="2296025"/>
            <a:ext cx="3959676" cy="2441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pic>
        <p:nvPicPr>
          <p:cNvPr id="446" name="Google Shape;446;p7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47" name="Google Shape;447;p74"/>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4000"/>
              <a:buFont typeface="Arial"/>
              <a:buNone/>
            </a:pPr>
            <a:r>
              <a:t/>
            </a:r>
            <a:endParaRPr b="0" i="1" sz="4000" u="none" cap="none" strike="noStrike">
              <a:solidFill>
                <a:srgbClr val="000000"/>
              </a:solidFill>
              <a:latin typeface="Anton"/>
              <a:ea typeface="Anton"/>
              <a:cs typeface="Anton"/>
              <a:sym typeface="Anton"/>
            </a:endParaRPr>
          </a:p>
        </p:txBody>
      </p:sp>
      <p:sp>
        <p:nvSpPr>
          <p:cNvPr id="448" name="Google Shape;448;p74"/>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EF89D2"/>
                </a:solidFill>
                <a:latin typeface="Helvetica Neue"/>
                <a:ea typeface="Helvetica Neue"/>
                <a:cs typeface="Helvetica Neue"/>
                <a:sym typeface="Helvetica Neue"/>
              </a:rPr>
              <a:t>3 -</a:t>
            </a:r>
            <a:r>
              <a:rPr b="0" i="0"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Van a “</a:t>
            </a:r>
            <a:r>
              <a:rPr b="0" i="1" lang="es" sz="1800" u="none" cap="none" strike="noStrike">
                <a:solidFill>
                  <a:srgbClr val="000000"/>
                </a:solidFill>
                <a:highlight>
                  <a:srgbClr val="FFFFFF"/>
                </a:highlight>
                <a:latin typeface="Helvetica Neue Light"/>
                <a:ea typeface="Helvetica Neue Light"/>
                <a:cs typeface="Helvetica Neue Light"/>
                <a:sym typeface="Helvetica Neue Light"/>
              </a:rPr>
              <a:t>preferencias de sistema</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 “</a:t>
            </a:r>
            <a:r>
              <a:rPr b="0" i="1" lang="es" sz="1800" u="none" cap="none" strike="noStrike">
                <a:solidFill>
                  <a:srgbClr val="000000"/>
                </a:solidFill>
                <a:highlight>
                  <a:srgbClr val="FFFFFF"/>
                </a:highlight>
                <a:latin typeface="Helvetica Neue Light"/>
                <a:ea typeface="Helvetica Neue Light"/>
                <a:cs typeface="Helvetica Neue Light"/>
                <a:sym typeface="Helvetica Neue Light"/>
              </a:rPr>
              <a:t>seguridad</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y encontrarán lo siguiente. Hacen clic en “</a:t>
            </a:r>
            <a:r>
              <a:rPr b="0" i="1" lang="es" sz="1800" u="none" cap="none" strike="noStrike">
                <a:solidFill>
                  <a:srgbClr val="000000"/>
                </a:solidFill>
                <a:highlight>
                  <a:srgbClr val="FFFFFF"/>
                </a:highlight>
                <a:latin typeface="Helvetica Neue Light"/>
                <a:ea typeface="Helvetica Neue Light"/>
                <a:cs typeface="Helvetica Neue Light"/>
                <a:sym typeface="Helvetica Neue Light"/>
              </a:rPr>
              <a:t>abrir de todos modos</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49" name="Google Shape;449;p74"/>
          <p:cNvPicPr preferRelativeResize="0"/>
          <p:nvPr/>
        </p:nvPicPr>
        <p:blipFill rotWithShape="1">
          <a:blip r:embed="rId4">
            <a:alphaModFix/>
          </a:blip>
          <a:srcRect b="0" l="0" r="0" t="0"/>
          <a:stretch/>
        </p:blipFill>
        <p:spPr>
          <a:xfrm>
            <a:off x="786725" y="2470275"/>
            <a:ext cx="7598376" cy="1597325"/>
          </a:xfrm>
          <a:prstGeom prst="rect">
            <a:avLst/>
          </a:prstGeom>
          <a:noFill/>
          <a:ln>
            <a:noFill/>
          </a:ln>
        </p:spPr>
      </p:pic>
      <p:sp>
        <p:nvSpPr>
          <p:cNvPr id="450" name="Google Shape;450;p74"/>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(MAC)</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pic>
        <p:nvPicPr>
          <p:cNvPr id="455" name="Google Shape;455;p7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56" name="Google Shape;456;p75"/>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800"/>
              <a:buFont typeface="Arial"/>
              <a:buNone/>
            </a:pPr>
            <a:r>
              <a:rPr b="1" i="0" lang="es" sz="1800" u="none" cap="none" strike="noStrike">
                <a:solidFill>
                  <a:srgbClr val="EF89D2"/>
                </a:solidFill>
                <a:latin typeface="Helvetica Neue"/>
                <a:ea typeface="Helvetica Neue"/>
                <a:cs typeface="Helvetica Neue"/>
                <a:sym typeface="Helvetica Neue"/>
              </a:rPr>
              <a:t>4 -</a:t>
            </a:r>
            <a:r>
              <a:rPr b="0" i="0"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Un cartel más, y clic en “abrir”</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57" name="Google Shape;457;p75"/>
          <p:cNvPicPr preferRelativeResize="0"/>
          <p:nvPr/>
        </p:nvPicPr>
        <p:blipFill rotWithShape="1">
          <a:blip r:embed="rId4">
            <a:alphaModFix/>
          </a:blip>
          <a:srcRect b="0" l="0" r="0" t="0"/>
          <a:stretch/>
        </p:blipFill>
        <p:spPr>
          <a:xfrm>
            <a:off x="1983859" y="2008745"/>
            <a:ext cx="4783465" cy="2703700"/>
          </a:xfrm>
          <a:prstGeom prst="rect">
            <a:avLst/>
          </a:prstGeom>
          <a:noFill/>
          <a:ln cap="flat" cmpd="sng" w="9525">
            <a:solidFill>
              <a:schemeClr val="dk2"/>
            </a:solidFill>
            <a:prstDash val="solid"/>
            <a:round/>
            <a:headEnd len="sm" w="sm" type="none"/>
            <a:tailEnd len="sm" w="sm" type="none"/>
          </a:ln>
        </p:spPr>
      </p:pic>
      <p:sp>
        <p:nvSpPr>
          <p:cNvPr id="458" name="Google Shape;458;p75"/>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(MAC)</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7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64" name="Google Shape;464;p76"/>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4000"/>
              <a:buFont typeface="Arial"/>
              <a:buNone/>
            </a:pPr>
            <a:r>
              <a:t/>
            </a:r>
            <a:endParaRPr b="0" i="1" sz="4000" u="none" cap="none" strike="noStrike">
              <a:solidFill>
                <a:srgbClr val="000000"/>
              </a:solidFill>
              <a:latin typeface="Anton"/>
              <a:ea typeface="Anton"/>
              <a:cs typeface="Anton"/>
              <a:sym typeface="Anton"/>
            </a:endParaRPr>
          </a:p>
        </p:txBody>
      </p:sp>
      <p:sp>
        <p:nvSpPr>
          <p:cNvPr id="465" name="Google Shape;465;p76"/>
          <p:cNvSpPr txBox="1"/>
          <p:nvPr/>
        </p:nvSpPr>
        <p:spPr>
          <a:xfrm>
            <a:off x="628325" y="1181925"/>
            <a:ext cx="74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EF89D2"/>
                </a:solidFill>
                <a:latin typeface="Helvetica Neue"/>
                <a:ea typeface="Helvetica Neue"/>
                <a:cs typeface="Helvetica Neue"/>
                <a:sym typeface="Helvetica Neue"/>
              </a:rPr>
              <a:t>5 -</a:t>
            </a:r>
            <a:r>
              <a:rPr b="0" i="0"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Instalador, hacen clic en continuar hasta que diga “</a:t>
            </a:r>
            <a:r>
              <a:rPr b="0" i="1" lang="es" sz="1800" u="none" cap="none" strike="noStrike">
                <a:solidFill>
                  <a:srgbClr val="000000"/>
                </a:solidFill>
                <a:highlight>
                  <a:srgbClr val="FFFFFF"/>
                </a:highlight>
                <a:latin typeface="Helvetica Neue Light"/>
                <a:ea typeface="Helvetica Neue Light"/>
                <a:cs typeface="Helvetica Neue Light"/>
                <a:sym typeface="Helvetica Neue Light"/>
              </a:rPr>
              <a:t>la instalación se completó</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466" name="Google Shape;466;p76"/>
          <p:cNvPicPr preferRelativeResize="0"/>
          <p:nvPr/>
        </p:nvPicPr>
        <p:blipFill rotWithShape="1">
          <a:blip r:embed="rId4">
            <a:alphaModFix/>
          </a:blip>
          <a:srcRect b="0" l="0" r="0" t="0"/>
          <a:stretch/>
        </p:blipFill>
        <p:spPr>
          <a:xfrm>
            <a:off x="460450" y="2204239"/>
            <a:ext cx="4065176" cy="2254726"/>
          </a:xfrm>
          <a:prstGeom prst="rect">
            <a:avLst/>
          </a:prstGeom>
          <a:noFill/>
          <a:ln cap="flat" cmpd="sng" w="9525">
            <a:solidFill>
              <a:schemeClr val="dk2"/>
            </a:solidFill>
            <a:prstDash val="solid"/>
            <a:round/>
            <a:headEnd len="sm" w="sm" type="none"/>
            <a:tailEnd len="sm" w="sm" type="none"/>
          </a:ln>
        </p:spPr>
      </p:pic>
      <p:pic>
        <p:nvPicPr>
          <p:cNvPr id="467" name="Google Shape;467;p76"/>
          <p:cNvPicPr preferRelativeResize="0"/>
          <p:nvPr/>
        </p:nvPicPr>
        <p:blipFill rotWithShape="1">
          <a:blip r:embed="rId5">
            <a:alphaModFix/>
          </a:blip>
          <a:srcRect b="0" l="0" r="0" t="0"/>
          <a:stretch/>
        </p:blipFill>
        <p:spPr>
          <a:xfrm>
            <a:off x="4608100" y="2219825"/>
            <a:ext cx="4065201" cy="2218000"/>
          </a:xfrm>
          <a:prstGeom prst="rect">
            <a:avLst/>
          </a:prstGeom>
          <a:noFill/>
          <a:ln cap="flat" cmpd="sng" w="9525">
            <a:solidFill>
              <a:schemeClr val="dk2"/>
            </a:solidFill>
            <a:prstDash val="solid"/>
            <a:round/>
            <a:headEnd len="sm" w="sm" type="none"/>
            <a:tailEnd len="sm" w="sm" type="none"/>
          </a:ln>
        </p:spPr>
      </p:pic>
      <p:sp>
        <p:nvSpPr>
          <p:cNvPr id="468" name="Google Shape;468;p76"/>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INSTALACIÓN (MAC)</a:t>
            </a:r>
            <a:endParaRPr b="0" i="1" sz="3500" u="none" cap="none" strike="noStrike">
              <a:solidFill>
                <a:srgbClr val="000000"/>
              </a:solidFill>
              <a:latin typeface="Anton"/>
              <a:ea typeface="Anton"/>
              <a:cs typeface="Anton"/>
              <a:sym typeface="Anto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472" name="Shape 472"/>
        <p:cNvGrpSpPr/>
        <p:nvPr/>
      </p:nvGrpSpPr>
      <p:grpSpPr>
        <a:xfrm>
          <a:off x="0" y="0"/>
          <a:ext cx="0" cy="0"/>
          <a:chOff x="0" y="0"/>
          <a:chExt cx="0" cy="0"/>
        </a:xfrm>
      </p:grpSpPr>
      <p:sp>
        <p:nvSpPr>
          <p:cNvPr id="473" name="Google Shape;473;p77"/>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Empecemos con GIT...</a:t>
            </a:r>
            <a:endParaRPr b="0" i="1" sz="3600" u="none" cap="none" strike="noStrike">
              <a:solidFill>
                <a:srgbClr val="121212"/>
              </a:solidFill>
              <a:latin typeface="Anton"/>
              <a:ea typeface="Anton"/>
              <a:cs typeface="Anton"/>
              <a:sym typeface="Anton"/>
            </a:endParaRPr>
          </a:p>
        </p:txBody>
      </p:sp>
      <p:pic>
        <p:nvPicPr>
          <p:cNvPr id="474" name="Google Shape;474;p7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pic>
        <p:nvPicPr>
          <p:cNvPr id="479" name="Google Shape;479;p7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80" name="Google Shape;480;p78"/>
          <p:cNvSpPr txBox="1"/>
          <p:nvPr/>
        </p:nvSpPr>
        <p:spPr>
          <a:xfrm>
            <a:off x="1085522" y="372615"/>
            <a:ext cx="6237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Empecemos con Git</a:t>
            </a:r>
            <a:endParaRPr b="0" i="1" sz="3500" u="none" cap="none" strike="noStrike">
              <a:solidFill>
                <a:srgbClr val="000000"/>
              </a:solidFill>
              <a:latin typeface="Anton"/>
              <a:ea typeface="Anton"/>
              <a:cs typeface="Anton"/>
              <a:sym typeface="Anton"/>
            </a:endParaRPr>
          </a:p>
        </p:txBody>
      </p:sp>
      <p:sp>
        <p:nvSpPr>
          <p:cNvPr id="481" name="Google Shape;481;p78"/>
          <p:cNvSpPr txBox="1"/>
          <p:nvPr/>
        </p:nvSpPr>
        <p:spPr>
          <a:xfrm>
            <a:off x="4823650" y="2208350"/>
            <a:ext cx="3795000" cy="15723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Buscar en su menú el </a:t>
            </a:r>
            <a:r>
              <a:rPr b="1" i="0" lang="es" sz="1800" u="none" cap="none" strike="noStrike">
                <a:solidFill>
                  <a:srgbClr val="000000"/>
                </a:solidFill>
                <a:highlight>
                  <a:srgbClr val="FFFFFF"/>
                </a:highlight>
                <a:latin typeface="Helvetica Neue"/>
                <a:ea typeface="Helvetica Neue"/>
                <a:cs typeface="Helvetica Neue"/>
                <a:sym typeface="Helvetica Neue"/>
              </a:rPr>
              <a:t>Git Bash</a:t>
            </a:r>
            <a:r>
              <a:rPr b="0" i="0" lang="es" sz="1800" u="none" cap="none" strike="noStrike">
                <a:solidFill>
                  <a:srgbClr val="000000"/>
                </a:solidFill>
                <a:highlight>
                  <a:srgbClr val="FFFFFF"/>
                </a:highlight>
                <a:latin typeface="Helvetica Neue Light"/>
                <a:ea typeface="Helvetica Neue Light"/>
                <a:cs typeface="Helvetica Neue Light"/>
                <a:sym typeface="Helvetica Neue Light"/>
              </a:rPr>
              <a:t> para abrir la terminal e iniciar con los comandos.</a:t>
            </a:r>
            <a:endParaRPr b="0" i="0" sz="1800" u="none" cap="none" strike="noStrike">
              <a:solidFill>
                <a:srgbClr val="000000"/>
              </a:solidFill>
              <a:highlight>
                <a:srgbClr val="FFFFFF"/>
              </a:highlight>
              <a:latin typeface="Helvetica Neue Light"/>
              <a:ea typeface="Helvetica Neue Light"/>
              <a:cs typeface="Helvetica Neue Light"/>
              <a:sym typeface="Helvetica Neue Light"/>
            </a:endParaRPr>
          </a:p>
        </p:txBody>
      </p:sp>
      <p:pic>
        <p:nvPicPr>
          <p:cNvPr id="482" name="Google Shape;482;p78"/>
          <p:cNvPicPr preferRelativeResize="0"/>
          <p:nvPr/>
        </p:nvPicPr>
        <p:blipFill rotWithShape="1">
          <a:blip r:embed="rId4">
            <a:alphaModFix/>
          </a:blip>
          <a:srcRect b="0" l="0" r="0" t="0"/>
          <a:stretch/>
        </p:blipFill>
        <p:spPr>
          <a:xfrm>
            <a:off x="786725" y="1353878"/>
            <a:ext cx="3975275" cy="3387275"/>
          </a:xfrm>
          <a:prstGeom prst="rect">
            <a:avLst/>
          </a:prstGeom>
          <a:noFill/>
          <a:ln cap="flat" cmpd="sng" w="9525">
            <a:solidFill>
              <a:schemeClr val="dk2"/>
            </a:solidFill>
            <a:prstDash val="solid"/>
            <a:round/>
            <a:headEnd len="sm" w="sm" type="none"/>
            <a:tailEnd len="sm" w="sm" type="none"/>
          </a:ln>
        </p:spPr>
      </p:pic>
      <p:pic>
        <p:nvPicPr>
          <p:cNvPr id="483" name="Google Shape;483;p78"/>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36" name="Shape 236"/>
        <p:cNvGrpSpPr/>
        <p:nvPr/>
      </p:nvGrpSpPr>
      <p:grpSpPr>
        <a:xfrm>
          <a:off x="0" y="0"/>
          <a:ext cx="0" cy="0"/>
          <a:chOff x="0" y="0"/>
          <a:chExt cx="0" cy="0"/>
        </a:xfrm>
      </p:grpSpPr>
      <p:sp>
        <p:nvSpPr>
          <p:cNvPr id="237" name="Google Shape;237;p52"/>
          <p:cNvSpPr txBox="1"/>
          <p:nvPr/>
        </p:nvSpPr>
        <p:spPr>
          <a:xfrm>
            <a:off x="3979775" y="1134750"/>
            <a:ext cx="4914300" cy="28740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Font typeface="Arial"/>
              <a:buChar char="●"/>
            </a:pPr>
            <a:r>
              <a:rPr b="0" i="0" lang="es" sz="1800" u="none" cap="none" strike="noStrike">
                <a:solidFill>
                  <a:srgbClr val="000000"/>
                </a:solidFill>
                <a:latin typeface="Helvetica Neue Light"/>
                <a:ea typeface="Helvetica Neue Light"/>
                <a:cs typeface="Helvetica Neue Light"/>
                <a:sym typeface="Helvetica Neue Light"/>
              </a:rPr>
              <a:t>Analizar el control de versiones líder (GIT). </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b="0" i="0" lang="es" sz="1800" u="none" cap="none" strike="noStrike">
                <a:solidFill>
                  <a:srgbClr val="000000"/>
                </a:solidFill>
                <a:latin typeface="Helvetica Neue Light"/>
                <a:ea typeface="Helvetica Neue Light"/>
                <a:cs typeface="Helvetica Neue Light"/>
                <a:sym typeface="Helvetica Neue Light"/>
              </a:rPr>
              <a:t>Crear un proyecto y versiones con Git.</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b="0" i="0" lang="es" sz="1800" u="none" cap="none" strike="noStrike">
                <a:solidFill>
                  <a:srgbClr val="000000"/>
                </a:solidFill>
                <a:latin typeface="Helvetica Neue Light"/>
                <a:ea typeface="Helvetica Neue Light"/>
                <a:cs typeface="Helvetica Neue Light"/>
                <a:sym typeface="Helvetica Neue Light"/>
              </a:rPr>
              <a:t>Utilizar el repositorio de GitHub.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238" name="Google Shape;238;p5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39" name="Google Shape;239;p52"/>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0" i="1" lang="es" sz="3000" u="none" cap="none" strike="noStrike">
                <a:solidFill>
                  <a:srgbClr val="000000"/>
                </a:solidFill>
                <a:latin typeface="Anton"/>
                <a:ea typeface="Anton"/>
                <a:cs typeface="Anton"/>
                <a:sym typeface="Anton"/>
              </a:rPr>
              <a:t>OBJETIVOS DE LA CLASE</a:t>
            </a:r>
            <a:endParaRPr b="0" i="1" sz="3000" u="none" cap="none" strike="noStrike">
              <a:solidFill>
                <a:srgbClr val="000000"/>
              </a:solidFill>
              <a:latin typeface="Anton"/>
              <a:ea typeface="Anton"/>
              <a:cs typeface="Anton"/>
              <a:sym typeface="Anton"/>
            </a:endParaRPr>
          </a:p>
        </p:txBody>
      </p:sp>
      <p:pic>
        <p:nvPicPr>
          <p:cNvPr id="240" name="Google Shape;240;p52"/>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pic>
        <p:nvPicPr>
          <p:cNvPr id="488" name="Google Shape;488;p7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89" name="Google Shape;489;p79"/>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rgbClr val="000000"/>
              </a:buClr>
              <a:buSzPts val="3500"/>
              <a:buFont typeface="Arial"/>
              <a:buNone/>
            </a:pPr>
            <a:r>
              <a:rPr b="0" i="1" lang="es" sz="3500" u="none" cap="none" strike="noStrike">
                <a:solidFill>
                  <a:schemeClr val="dk1"/>
                </a:solidFill>
                <a:latin typeface="Anton"/>
                <a:ea typeface="Anton"/>
                <a:cs typeface="Anton"/>
                <a:sym typeface="Anton"/>
              </a:rPr>
              <a:t>Verificando versión de Git</a:t>
            </a:r>
            <a:endParaRPr b="0" i="1" sz="3500" u="none" cap="none" strike="noStrike">
              <a:solidFill>
                <a:schemeClr val="dk1"/>
              </a:solidFill>
              <a:latin typeface="Anton"/>
              <a:ea typeface="Anton"/>
              <a:cs typeface="Anton"/>
              <a:sym typeface="Anton"/>
            </a:endParaRPr>
          </a:p>
        </p:txBody>
      </p:sp>
      <p:sp>
        <p:nvSpPr>
          <p:cNvPr id="490" name="Google Shape;490;p79"/>
          <p:cNvSpPr txBox="1"/>
          <p:nvPr/>
        </p:nvSpPr>
        <p:spPr>
          <a:xfrm>
            <a:off x="726050" y="1765525"/>
            <a:ext cx="8114700" cy="4068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Escribir </a:t>
            </a:r>
            <a:r>
              <a:rPr b="0" i="1" lang="es" sz="1800" u="none" cap="none" strike="noStrike">
                <a:solidFill>
                  <a:srgbClr val="000000"/>
                </a:solidFill>
                <a:highlight>
                  <a:srgbClr val="3DFFBC"/>
                </a:highlight>
                <a:latin typeface="Helvetica Neue Light"/>
                <a:ea typeface="Helvetica Neue Light"/>
                <a:cs typeface="Helvetica Neue Light"/>
                <a:sym typeface="Helvetica Neue Light"/>
              </a:rPr>
              <a:t>git --version</a:t>
            </a:r>
            <a:r>
              <a:rPr b="0" i="0" lang="es" sz="1800" u="none" cap="none" strike="noStrike">
                <a:solidFill>
                  <a:srgbClr val="000000"/>
                </a:solidFill>
                <a:highlight>
                  <a:srgbClr val="3DFFBC"/>
                </a:highlight>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y presionar enter</a:t>
            </a:r>
            <a:endParaRPr b="0" i="0" sz="1800" u="none" cap="none" strike="noStrike">
              <a:solidFill>
                <a:srgbClr val="000000"/>
              </a:solidFill>
              <a:latin typeface="Helvetica Neue Light"/>
              <a:ea typeface="Helvetica Neue Light"/>
              <a:cs typeface="Helvetica Neue Light"/>
              <a:sym typeface="Helvetica Neue Light"/>
            </a:endParaRPr>
          </a:p>
        </p:txBody>
      </p:sp>
      <p:graphicFrame>
        <p:nvGraphicFramePr>
          <p:cNvPr id="491" name="Google Shape;491;p79"/>
          <p:cNvGraphicFramePr/>
          <p:nvPr/>
        </p:nvGraphicFramePr>
        <p:xfrm>
          <a:off x="2048050" y="2736425"/>
          <a:ext cx="3000000" cy="3000000"/>
        </p:xfrm>
        <a:graphic>
          <a:graphicData uri="http://schemas.openxmlformats.org/drawingml/2006/table">
            <a:tbl>
              <a:tblPr>
                <a:noFill/>
                <a:tableStyleId>{39DC792E-66A4-4FE4-AABE-4F70240AAB10}</a:tableStyleId>
              </a:tblPr>
              <a:tblGrid>
                <a:gridCol w="50479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rgbClr val="000000"/>
                          </a:highlight>
                          <a:latin typeface="Didact Gothic"/>
                          <a:ea typeface="Didact Gothic"/>
                          <a:cs typeface="Didact Gothic"/>
                          <a:sym typeface="Didact Gothic"/>
                        </a:rPr>
                        <a:t>john@MyShopSolutions</a:t>
                      </a:r>
                      <a:r>
                        <a:rPr lang="es" sz="1800" u="none" cap="none" strike="noStrike">
                          <a:solidFill>
                            <a:srgbClr val="FF00FF"/>
                          </a:solidFill>
                          <a:highlight>
                            <a:srgbClr val="000000"/>
                          </a:highlight>
                          <a:latin typeface="Didact Gothic"/>
                          <a:ea typeface="Didact Gothic"/>
                          <a:cs typeface="Didact Gothic"/>
                          <a:sym typeface="Didact Gothic"/>
                        </a:rPr>
                        <a:t>: ~$</a:t>
                      </a:r>
                      <a:r>
                        <a:rPr lang="es" sz="1800" u="none" cap="none" strike="noStrike">
                          <a:solidFill>
                            <a:srgbClr val="F3F3F3"/>
                          </a:solidFill>
                          <a:highlight>
                            <a:srgbClr val="000000"/>
                          </a:highlight>
                          <a:latin typeface="Didact Gothic"/>
                          <a:ea typeface="Didact Gothic"/>
                          <a:cs typeface="Didact Gothic"/>
                          <a:sym typeface="Didact Gothic"/>
                        </a:rPr>
                        <a:t> git --version</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FFFFFF"/>
                          </a:solidFill>
                          <a:highlight>
                            <a:schemeClr val="dk1"/>
                          </a:highlight>
                          <a:latin typeface="Didact Gothic"/>
                          <a:ea typeface="Didact Gothic"/>
                          <a:cs typeface="Didact Gothic"/>
                          <a:sym typeface="Didact Gothic"/>
                        </a:rPr>
                        <a:t>git version 2.17.1</a:t>
                      </a:r>
                      <a:endParaRPr sz="1800" u="none" cap="none" strike="noStrike">
                        <a:solidFill>
                          <a:srgbClr val="FF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 ~$</a:t>
                      </a:r>
                      <a:endParaRPr sz="1800" u="none" cap="none" strike="noStrike">
                        <a:solidFill>
                          <a:srgbClr val="999999"/>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492" name="Google Shape;492;p79"/>
          <p:cNvPicPr preferRelativeResize="0"/>
          <p:nvPr/>
        </p:nvPicPr>
        <p:blipFill rotWithShape="1">
          <a:blip r:embed="rId4">
            <a:alphaModFix/>
          </a:blip>
          <a:srcRect b="0" l="0" r="0" t="0"/>
          <a:stretch/>
        </p:blipFill>
        <p:spPr>
          <a:xfrm>
            <a:off x="1336150" y="524625"/>
            <a:ext cx="640050" cy="640050"/>
          </a:xfrm>
          <a:prstGeom prst="rect">
            <a:avLst/>
          </a:prstGeom>
          <a:noFill/>
          <a:ln>
            <a:noFill/>
          </a:ln>
        </p:spPr>
      </p:pic>
      <p:pic>
        <p:nvPicPr>
          <p:cNvPr id="493" name="Google Shape;493;p79"/>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pic>
        <p:nvPicPr>
          <p:cNvPr id="498" name="Google Shape;498;p8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99" name="Google Shape;499;p80"/>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rgbClr val="000000"/>
              </a:buClr>
              <a:buSzPts val="3500"/>
              <a:buFont typeface="Arial"/>
              <a:buNone/>
            </a:pPr>
            <a:r>
              <a:rPr b="0" i="1" lang="es" sz="3500" u="none" cap="none" strike="noStrike">
                <a:solidFill>
                  <a:schemeClr val="dk1"/>
                </a:solidFill>
                <a:latin typeface="Anton"/>
                <a:ea typeface="Anton"/>
                <a:cs typeface="Anton"/>
                <a:sym typeface="Anton"/>
              </a:rPr>
              <a:t>Configurando Git por primera vez</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600"/>
              </a:spcBef>
              <a:spcAft>
                <a:spcPts val="0"/>
              </a:spcAft>
              <a:buClr>
                <a:srgbClr val="000000"/>
              </a:buClr>
              <a:buSzPts val="3600"/>
              <a:buFont typeface="Arial"/>
              <a:buNone/>
            </a:pPr>
            <a:r>
              <a:t/>
            </a:r>
            <a:endParaRPr b="0" i="1" sz="3600" u="none" cap="none" strike="noStrike">
              <a:solidFill>
                <a:schemeClr val="dk1"/>
              </a:solidFill>
              <a:latin typeface="Anton"/>
              <a:ea typeface="Anton"/>
              <a:cs typeface="Anton"/>
              <a:sym typeface="Anton"/>
            </a:endParaRPr>
          </a:p>
          <a:p>
            <a:pPr indent="0" lvl="0" marL="0" marR="0" rtl="0" algn="l">
              <a:lnSpc>
                <a:spcPct val="115000"/>
              </a:lnSpc>
              <a:spcBef>
                <a:spcPts val="13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sp>
        <p:nvSpPr>
          <p:cNvPr id="500" name="Google Shape;500;p80"/>
          <p:cNvSpPr txBox="1"/>
          <p:nvPr/>
        </p:nvSpPr>
        <p:spPr>
          <a:xfrm>
            <a:off x="1023600" y="1606750"/>
            <a:ext cx="7096800" cy="24219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1C3643"/>
                </a:solidFill>
                <a:highlight>
                  <a:srgbClr val="3CEFAB"/>
                </a:highlight>
                <a:latin typeface="Helvetica Neue Light"/>
                <a:ea typeface="Helvetica Neue Light"/>
                <a:cs typeface="Helvetica Neue Light"/>
                <a:sym typeface="Helvetica Neue Light"/>
              </a:rPr>
              <a:t>Tu identidad</a:t>
            </a:r>
            <a:endParaRPr b="0" i="0" sz="1800" u="none" cap="none" strike="noStrike">
              <a:solidFill>
                <a:srgbClr val="1C3643"/>
              </a:solidFill>
              <a:highlight>
                <a:srgbClr val="3CEFAB"/>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0" sz="1800" u="sng" cap="none" strike="noStrike">
              <a:solidFill>
                <a:srgbClr val="1C3643"/>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1C3643"/>
                </a:solidFill>
                <a:latin typeface="Helvetica Neue Light"/>
                <a:ea typeface="Helvetica Neue Light"/>
                <a:cs typeface="Helvetica Neue Light"/>
                <a:sym typeface="Helvetica Neue Light"/>
              </a:rPr>
              <a:t>Lo primero que deberías hacer cuando instalas Git es establecer tu </a:t>
            </a:r>
            <a:r>
              <a:rPr b="1" i="0" lang="es" sz="1800" u="none" cap="none" strike="noStrike">
                <a:solidFill>
                  <a:srgbClr val="1C3643"/>
                </a:solidFill>
                <a:latin typeface="Helvetica Neue"/>
                <a:ea typeface="Helvetica Neue"/>
                <a:cs typeface="Helvetica Neue"/>
                <a:sym typeface="Helvetica Neue"/>
              </a:rPr>
              <a:t>nombre de usuario</a:t>
            </a:r>
            <a:r>
              <a:rPr b="0" i="0" lang="es" sz="1800" u="none" cap="none" strike="noStrike">
                <a:solidFill>
                  <a:srgbClr val="1C3643"/>
                </a:solidFill>
                <a:latin typeface="Helvetica Neue Light"/>
                <a:ea typeface="Helvetica Neue Light"/>
                <a:cs typeface="Helvetica Neue Light"/>
                <a:sym typeface="Helvetica Neue Light"/>
              </a:rPr>
              <a:t> y </a:t>
            </a:r>
            <a:r>
              <a:rPr b="1" i="0" lang="es" sz="1800" u="none" cap="none" strike="noStrike">
                <a:solidFill>
                  <a:srgbClr val="1C3643"/>
                </a:solidFill>
                <a:latin typeface="Helvetica Neue"/>
                <a:ea typeface="Helvetica Neue"/>
                <a:cs typeface="Helvetica Neue"/>
                <a:sym typeface="Helvetica Neue"/>
              </a:rPr>
              <a:t>dirección de correo electrónico</a:t>
            </a:r>
            <a:r>
              <a:rPr b="0" i="0" lang="es" sz="1800" u="none" cap="none" strike="noStrike">
                <a:solidFill>
                  <a:srgbClr val="1C3643"/>
                </a:solidFill>
                <a:latin typeface="Helvetica Neue Light"/>
                <a:ea typeface="Helvetica Neue Light"/>
                <a:cs typeface="Helvetica Neue Light"/>
                <a:sym typeface="Helvetica Neue Light"/>
              </a:rPr>
              <a:t>. Esto es importante porque las confirmaciones de cambios (commits) en Git usan esta información, y es introducida de manera inmutable en los commits que envías.</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501" name="Google Shape;501;p80"/>
          <p:cNvPicPr preferRelativeResize="0"/>
          <p:nvPr/>
        </p:nvPicPr>
        <p:blipFill rotWithShape="1">
          <a:blip r:embed="rId4">
            <a:alphaModFix/>
          </a:blip>
          <a:srcRect b="0" l="0" r="0" t="0"/>
          <a:stretch/>
        </p:blipFill>
        <p:spPr>
          <a:xfrm>
            <a:off x="449400" y="400530"/>
            <a:ext cx="900925" cy="900925"/>
          </a:xfrm>
          <a:prstGeom prst="rect">
            <a:avLst/>
          </a:prstGeom>
          <a:noFill/>
          <a:ln>
            <a:noFill/>
          </a:ln>
        </p:spPr>
      </p:pic>
      <p:pic>
        <p:nvPicPr>
          <p:cNvPr id="502" name="Google Shape;502;p80"/>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pic>
        <p:nvPicPr>
          <p:cNvPr id="507" name="Google Shape;507;p8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08" name="Google Shape;508;p81"/>
          <p:cNvSpPr txBox="1"/>
          <p:nvPr/>
        </p:nvSpPr>
        <p:spPr>
          <a:xfrm>
            <a:off x="1151125" y="377150"/>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rgbClr val="000000"/>
              </a:buClr>
              <a:buSzPts val="3500"/>
              <a:buFont typeface="Arial"/>
              <a:buNone/>
            </a:pPr>
            <a:r>
              <a:rPr b="0" i="1" lang="es" sz="3500" u="none" cap="none" strike="noStrike">
                <a:solidFill>
                  <a:schemeClr val="dk1"/>
                </a:solidFill>
                <a:latin typeface="Anton"/>
                <a:ea typeface="Anton"/>
                <a:cs typeface="Anton"/>
                <a:sym typeface="Anton"/>
              </a:rPr>
              <a:t>Configurando Git por primera vez</a:t>
            </a:r>
            <a:endParaRPr b="0" i="1" sz="3500" u="none" cap="none" strike="noStrike">
              <a:solidFill>
                <a:schemeClr val="dk1"/>
              </a:solidFill>
              <a:latin typeface="Anton"/>
              <a:ea typeface="Anton"/>
              <a:cs typeface="Anton"/>
              <a:sym typeface="Anton"/>
            </a:endParaRPr>
          </a:p>
        </p:txBody>
      </p:sp>
      <p:sp>
        <p:nvSpPr>
          <p:cNvPr id="509" name="Google Shape;509;p81"/>
          <p:cNvSpPr txBox="1"/>
          <p:nvPr/>
        </p:nvSpPr>
        <p:spPr>
          <a:xfrm>
            <a:off x="1000225" y="1489800"/>
            <a:ext cx="7342200" cy="24057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50000"/>
              </a:lnSpc>
              <a:spcBef>
                <a:spcPts val="0"/>
              </a:spcBef>
              <a:spcAft>
                <a:spcPts val="0"/>
              </a:spcAft>
              <a:buClr>
                <a:srgbClr val="3DFFBC"/>
              </a:buClr>
              <a:buSzPts val="1800"/>
              <a:buFont typeface="Didact Gothic"/>
              <a:buChar char="●"/>
            </a:pPr>
            <a:r>
              <a:rPr b="1" i="0" lang="es" sz="1800" u="none" cap="none" strike="noStrike">
                <a:solidFill>
                  <a:srgbClr val="000000"/>
                </a:solidFill>
                <a:latin typeface="Helvetica Neue"/>
                <a:ea typeface="Helvetica Neue"/>
                <a:cs typeface="Helvetica Neue"/>
                <a:sym typeface="Helvetica Neue"/>
              </a:rPr>
              <a:t>Paso 1</a:t>
            </a:r>
            <a:r>
              <a:rPr b="0" i="0" lang="es" sz="1800" u="none" cap="none" strike="noStrike">
                <a:solidFill>
                  <a:srgbClr val="000000"/>
                </a:solidFill>
                <a:latin typeface="Helvetica Neue Light"/>
                <a:ea typeface="Helvetica Neue Light"/>
                <a:cs typeface="Helvetica Neue Light"/>
                <a:sym typeface="Helvetica Neue Light"/>
              </a:rPr>
              <a:t>: Elegir un nombre de usuario que recuerdes fácil, y el email que en la próxima clase se usará en Github. </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DFFBC"/>
              </a:buClr>
              <a:buSzPts val="1800"/>
              <a:buFont typeface="Didact Gothic"/>
              <a:buChar char="●"/>
            </a:pPr>
            <a:r>
              <a:rPr b="1" i="0" lang="es" sz="1800" u="none" cap="none" strike="noStrike">
                <a:solidFill>
                  <a:srgbClr val="000000"/>
                </a:solidFill>
                <a:latin typeface="Helvetica Neue"/>
                <a:ea typeface="Helvetica Neue"/>
                <a:cs typeface="Helvetica Neue"/>
                <a:sym typeface="Helvetica Neue"/>
              </a:rPr>
              <a:t>Paso 2:</a:t>
            </a:r>
            <a:r>
              <a:rPr b="0" i="0" lang="es" sz="1800" u="none" cap="none" strike="noStrike">
                <a:solidFill>
                  <a:srgbClr val="000000"/>
                </a:solidFill>
                <a:latin typeface="Helvetica Neue Light"/>
                <a:ea typeface="Helvetica Neue Light"/>
                <a:cs typeface="Helvetica Neue Light"/>
                <a:sym typeface="Helvetica Neue Light"/>
              </a:rPr>
              <a:t>  Establecer el nombre con el comando: git config --global user.name "Nombre Apellido"</a:t>
            </a:r>
            <a:endParaRPr b="0" i="0" sz="1800" u="none" cap="none" strike="noStrike">
              <a:solidFill>
                <a:srgbClr val="000000"/>
              </a:solidFill>
              <a:latin typeface="Helvetica Neue Light"/>
              <a:ea typeface="Helvetica Neue Light"/>
              <a:cs typeface="Helvetica Neue Light"/>
              <a:sym typeface="Helvetica Neue Light"/>
            </a:endParaRPr>
          </a:p>
          <a:p>
            <a:pPr indent="0" lvl="0" marL="45720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50000"/>
              </a:lnSpc>
              <a:spcBef>
                <a:spcPts val="0"/>
              </a:spcBef>
              <a:spcAft>
                <a:spcPts val="0"/>
              </a:spcAft>
              <a:buClr>
                <a:srgbClr val="3DFFBC"/>
              </a:buClr>
              <a:buSzPts val="1800"/>
              <a:buFont typeface="Didact Gothic"/>
              <a:buChar char="●"/>
            </a:pPr>
            <a:r>
              <a:rPr b="1" i="0" lang="es" sz="1800" u="none" cap="none" strike="noStrike">
                <a:solidFill>
                  <a:srgbClr val="000000"/>
                </a:solidFill>
                <a:latin typeface="Helvetica Neue"/>
                <a:ea typeface="Helvetica Neue"/>
                <a:cs typeface="Helvetica Neue"/>
                <a:sym typeface="Helvetica Neue"/>
              </a:rPr>
              <a:t>Paso 3:</a:t>
            </a:r>
            <a:r>
              <a:rPr b="0" i="0" lang="es" sz="1800" u="none" cap="none" strike="noStrike">
                <a:solidFill>
                  <a:srgbClr val="000000"/>
                </a:solidFill>
                <a:latin typeface="Helvetica Neue Light"/>
                <a:ea typeface="Helvetica Neue Light"/>
                <a:cs typeface="Helvetica Neue Light"/>
                <a:sym typeface="Helvetica Neue Light"/>
              </a:rPr>
              <a:t> Establecer el correo a usar con el comando.  git config --global user.email johndoe@example.com</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510" name="Google Shape;510;p81"/>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pic>
        <p:nvPicPr>
          <p:cNvPr id="511" name="Google Shape;511;p81"/>
          <p:cNvPicPr preferRelativeResize="0"/>
          <p:nvPr/>
        </p:nvPicPr>
        <p:blipFill rotWithShape="1">
          <a:blip r:embed="rId5">
            <a:alphaModFix/>
          </a:blip>
          <a:srcRect b="0" l="0" r="0" t="0"/>
          <a:stretch/>
        </p:blipFill>
        <p:spPr>
          <a:xfrm>
            <a:off x="449400" y="400530"/>
            <a:ext cx="900925" cy="9009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id="516" name="Google Shape;516;p8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17" name="Google Shape;517;p82"/>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rgbClr val="000000"/>
              </a:buClr>
              <a:buSzPts val="3500"/>
              <a:buFont typeface="Arial"/>
              <a:buNone/>
            </a:pPr>
            <a:r>
              <a:rPr b="0" i="1" lang="es" sz="3500" u="none" cap="none" strike="noStrike">
                <a:solidFill>
                  <a:schemeClr val="dk1"/>
                </a:solidFill>
                <a:latin typeface="Anton"/>
                <a:ea typeface="Anton"/>
                <a:cs typeface="Anton"/>
                <a:sym typeface="Anton"/>
              </a:rPr>
              <a:t>Configurando Git por primera vez</a:t>
            </a:r>
            <a:endParaRPr b="0" i="1" sz="3500" u="none" cap="none" strike="noStrike">
              <a:solidFill>
                <a:schemeClr val="dk1"/>
              </a:solidFill>
              <a:latin typeface="Anton"/>
              <a:ea typeface="Anton"/>
              <a:cs typeface="Anton"/>
              <a:sym typeface="Anton"/>
            </a:endParaRPr>
          </a:p>
        </p:txBody>
      </p:sp>
      <p:graphicFrame>
        <p:nvGraphicFramePr>
          <p:cNvPr id="518" name="Google Shape;518;p82"/>
          <p:cNvGraphicFramePr/>
          <p:nvPr/>
        </p:nvGraphicFramePr>
        <p:xfrm>
          <a:off x="760475" y="2373025"/>
          <a:ext cx="3000000" cy="3000000"/>
        </p:xfrm>
        <a:graphic>
          <a:graphicData uri="http://schemas.openxmlformats.org/drawingml/2006/table">
            <a:tbl>
              <a:tblPr>
                <a:noFill/>
                <a:tableStyleId>{39DC792E-66A4-4FE4-AABE-4F70240AAB10}</a:tableStyleId>
              </a:tblPr>
              <a:tblGrid>
                <a:gridCol w="7993975"/>
              </a:tblGrid>
              <a:tr h="12700">
                <a:tc>
                  <a:txBody>
                    <a:bodyPr/>
                    <a:lstStyle/>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999999"/>
                          </a:solidFill>
                          <a:highlight>
                            <a:schemeClr val="dk1"/>
                          </a:highlight>
                          <a:latin typeface="Didact Gothic"/>
                          <a:ea typeface="Didact Gothic"/>
                          <a:cs typeface="Didact Gothic"/>
                          <a:sym typeface="Didact Gothic"/>
                        </a:rPr>
                        <a:t>/* Paso 2*/</a:t>
                      </a:r>
                      <a:endParaRPr sz="1800" u="none" cap="none" strike="noStrike">
                        <a:solidFill>
                          <a:srgbClr val="00FF00"/>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rgbClr val="000000"/>
                          </a:highlight>
                          <a:latin typeface="Didact Gothic"/>
                          <a:ea typeface="Didact Gothic"/>
                          <a:cs typeface="Didact Gothic"/>
                          <a:sym typeface="Didact Gothic"/>
                        </a:rPr>
                        <a:t>john@MyShopSolutions</a:t>
                      </a:r>
                      <a:r>
                        <a:rPr lang="es" sz="1800" u="none" cap="none" strike="noStrike">
                          <a:solidFill>
                            <a:srgbClr val="FF00FF"/>
                          </a:solidFill>
                          <a:highlight>
                            <a:srgbClr val="000000"/>
                          </a:highlight>
                          <a:latin typeface="Didact Gothic"/>
                          <a:ea typeface="Didact Gothic"/>
                          <a:cs typeface="Didact Gothic"/>
                          <a:sym typeface="Didact Gothic"/>
                        </a:rPr>
                        <a:t>: ~$</a:t>
                      </a:r>
                      <a:r>
                        <a:rPr lang="es" sz="1800" u="none" cap="none" strike="noStrike">
                          <a:solidFill>
                            <a:srgbClr val="F3F3F3"/>
                          </a:solidFill>
                          <a:highlight>
                            <a:srgbClr val="000000"/>
                          </a:highlight>
                          <a:latin typeface="Didact Gothic"/>
                          <a:ea typeface="Didact Gothic"/>
                          <a:cs typeface="Didact Gothic"/>
                          <a:sym typeface="Didact Gothic"/>
                        </a:rPr>
                        <a:t> git config --global user.name "John Doe"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999999"/>
                          </a:solidFill>
                          <a:highlight>
                            <a:schemeClr val="dk1"/>
                          </a:highlight>
                          <a:latin typeface="Didact Gothic"/>
                          <a:ea typeface="Didact Gothic"/>
                          <a:cs typeface="Didact Gothic"/>
                          <a:sym typeface="Didact Gothic"/>
                        </a:rPr>
                        <a:t>/* Paso 3*/</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a:t>
                      </a:r>
                      <a:r>
                        <a:rPr b="1" lang="es" sz="1800" u="none" cap="none" strike="noStrike">
                          <a:solidFill>
                            <a:srgbClr val="FF00FF"/>
                          </a:solidFill>
                          <a:highlight>
                            <a:schemeClr val="dk1"/>
                          </a:highlight>
                          <a:latin typeface="Didact Gothic"/>
                          <a:ea typeface="Didact Gothic"/>
                          <a:cs typeface="Didact Gothic"/>
                          <a:sym typeface="Didact Gothic"/>
                        </a:rPr>
                        <a:t>~$</a:t>
                      </a:r>
                      <a:r>
                        <a:rPr lang="es" sz="1800" u="none" cap="none" strike="noStrike">
                          <a:solidFill>
                            <a:srgbClr val="F3F3F3"/>
                          </a:solidFill>
                          <a:highlight>
                            <a:srgbClr val="000000"/>
                          </a:highlight>
                          <a:latin typeface="Didact Gothic"/>
                          <a:ea typeface="Didact Gothic"/>
                          <a:cs typeface="Didact Gothic"/>
                          <a:sym typeface="Didact Gothic"/>
                        </a:rPr>
                        <a:t> git config --global user.email johndoe@example.com</a:t>
                      </a:r>
                      <a:endParaRPr sz="1800" u="none" cap="none" strike="noStrike">
                        <a:solidFill>
                          <a:srgbClr val="00FFFF"/>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519" name="Google Shape;519;p82"/>
          <p:cNvSpPr txBox="1"/>
          <p:nvPr/>
        </p:nvSpPr>
        <p:spPr>
          <a:xfrm>
            <a:off x="2531925" y="1544125"/>
            <a:ext cx="4838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Comprobamos los pasos en nuestra consola.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520" name="Google Shape;520;p82"/>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pic>
        <p:nvPicPr>
          <p:cNvPr id="521" name="Google Shape;521;p82"/>
          <p:cNvPicPr preferRelativeResize="0"/>
          <p:nvPr/>
        </p:nvPicPr>
        <p:blipFill rotWithShape="1">
          <a:blip r:embed="rId5">
            <a:alphaModFix/>
          </a:blip>
          <a:srcRect b="0" l="0" r="0" t="0"/>
          <a:stretch/>
        </p:blipFill>
        <p:spPr>
          <a:xfrm>
            <a:off x="449400" y="400530"/>
            <a:ext cx="900925" cy="9009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pic>
        <p:nvPicPr>
          <p:cNvPr id="526" name="Google Shape;526;p8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27" name="Google Shape;527;p83"/>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rgbClr val="000000"/>
              </a:buClr>
              <a:buSzPts val="3500"/>
              <a:buFont typeface="Arial"/>
              <a:buNone/>
            </a:pPr>
            <a:r>
              <a:rPr b="0" i="1" lang="es" sz="3500" u="none" cap="none" strike="noStrike">
                <a:solidFill>
                  <a:schemeClr val="dk1"/>
                </a:solidFill>
                <a:latin typeface="Anton"/>
                <a:ea typeface="Anton"/>
                <a:cs typeface="Anton"/>
                <a:sym typeface="Anton"/>
              </a:rPr>
              <a:t>Comprobando tu configuración</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6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graphicFrame>
        <p:nvGraphicFramePr>
          <p:cNvPr id="528" name="Google Shape;528;p83"/>
          <p:cNvGraphicFramePr/>
          <p:nvPr/>
        </p:nvGraphicFramePr>
        <p:xfrm>
          <a:off x="1239600" y="2310675"/>
          <a:ext cx="3000000" cy="3000000"/>
        </p:xfrm>
        <a:graphic>
          <a:graphicData uri="http://schemas.openxmlformats.org/drawingml/2006/table">
            <a:tbl>
              <a:tblPr>
                <a:noFill/>
                <a:tableStyleId>{39DC792E-66A4-4FE4-AABE-4F70240AAB10}</a:tableStyleId>
              </a:tblPr>
              <a:tblGrid>
                <a:gridCol w="5981050"/>
              </a:tblGrid>
              <a:tr h="2536825">
                <a:tc>
                  <a:txBody>
                    <a:bodyPr/>
                    <a:lstStyle/>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rgbClr val="000000"/>
                          </a:highlight>
                          <a:latin typeface="Didact Gothic"/>
                          <a:ea typeface="Didact Gothic"/>
                          <a:cs typeface="Didact Gothic"/>
                          <a:sym typeface="Didact Gothic"/>
                        </a:rPr>
                        <a:t>john@MyShopSolutions</a:t>
                      </a:r>
                      <a:r>
                        <a:rPr lang="es" sz="1800" u="none" cap="none" strike="noStrike">
                          <a:solidFill>
                            <a:srgbClr val="FF00FF"/>
                          </a:solidFill>
                          <a:highlight>
                            <a:srgbClr val="000000"/>
                          </a:highlight>
                          <a:latin typeface="Didact Gothic"/>
                          <a:ea typeface="Didact Gothic"/>
                          <a:cs typeface="Didact Gothic"/>
                          <a:sym typeface="Didact Gothic"/>
                        </a:rPr>
                        <a:t>: ~$ </a:t>
                      </a:r>
                      <a:r>
                        <a:rPr lang="es" sz="1800" u="none" cap="none" strike="noStrike">
                          <a:solidFill>
                            <a:srgbClr val="F3F3F3"/>
                          </a:solidFill>
                          <a:highlight>
                            <a:srgbClr val="000000"/>
                          </a:highlight>
                          <a:latin typeface="Didact Gothic"/>
                          <a:ea typeface="Didact Gothic"/>
                          <a:cs typeface="Didact Gothic"/>
                          <a:sym typeface="Didact Gothic"/>
                        </a:rPr>
                        <a:t>git config --list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666666"/>
                          </a:solidFill>
                          <a:highlight>
                            <a:srgbClr val="000000"/>
                          </a:highlight>
                          <a:latin typeface="Didact Gothic"/>
                          <a:ea typeface="Didact Gothic"/>
                          <a:cs typeface="Didact Gothic"/>
                          <a:sym typeface="Didact Gothic"/>
                        </a:rPr>
                        <a:t>/* Se puede ver el usuario, el email y otros parámetros que dependerán de cada sistema operativo */</a:t>
                      </a:r>
                      <a:endParaRPr sz="18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user.name=John Doe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user.email=johndoe@example.com</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color.status=auto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color.branch=auto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color.interactive=auto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color.diff=auto</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529" name="Google Shape;529;p83"/>
          <p:cNvSpPr txBox="1"/>
          <p:nvPr/>
        </p:nvSpPr>
        <p:spPr>
          <a:xfrm>
            <a:off x="430300" y="1333925"/>
            <a:ext cx="8457000" cy="6186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Vamos a comprobar si guardamos bien el usuario usando el comando: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1" lang="es" sz="1800" u="none" cap="none" strike="noStrike">
                <a:solidFill>
                  <a:srgbClr val="000000"/>
                </a:solidFill>
                <a:highlight>
                  <a:srgbClr val="3DFFBC"/>
                </a:highlight>
                <a:latin typeface="Helvetica Neue Light"/>
                <a:ea typeface="Helvetica Neue Light"/>
                <a:cs typeface="Helvetica Neue Light"/>
                <a:sym typeface="Helvetica Neue Light"/>
              </a:rPr>
              <a:t>git config --list</a:t>
            </a:r>
            <a:endParaRPr b="0" i="1" sz="1800" u="none" cap="none" strike="noStrike">
              <a:solidFill>
                <a:srgbClr val="000000"/>
              </a:solidFill>
              <a:highlight>
                <a:srgbClr val="3DFFBC"/>
              </a:highlight>
              <a:latin typeface="Helvetica Neue Light"/>
              <a:ea typeface="Helvetica Neue Light"/>
              <a:cs typeface="Helvetica Neue Light"/>
              <a:sym typeface="Helvetica Neue Light"/>
            </a:endParaRPr>
          </a:p>
        </p:txBody>
      </p:sp>
      <p:pic>
        <p:nvPicPr>
          <p:cNvPr id="530" name="Google Shape;530;p83"/>
          <p:cNvPicPr preferRelativeResize="0"/>
          <p:nvPr/>
        </p:nvPicPr>
        <p:blipFill rotWithShape="1">
          <a:blip r:embed="rId4">
            <a:alphaModFix/>
          </a:blip>
          <a:srcRect b="0" l="0" r="0" t="0"/>
          <a:stretch/>
        </p:blipFill>
        <p:spPr>
          <a:xfrm>
            <a:off x="771625" y="538975"/>
            <a:ext cx="640050" cy="640050"/>
          </a:xfrm>
          <a:prstGeom prst="rect">
            <a:avLst/>
          </a:prstGeom>
          <a:noFill/>
          <a:ln>
            <a:noFill/>
          </a:ln>
        </p:spPr>
      </p:pic>
      <p:pic>
        <p:nvPicPr>
          <p:cNvPr id="531" name="Google Shape;531;p83"/>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pic>
        <p:nvPicPr>
          <p:cNvPr id="536" name="Google Shape;536;p8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37" name="Google Shape;537;p84"/>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rgbClr val="000000"/>
              </a:buClr>
              <a:buSzPts val="3500"/>
              <a:buFont typeface="Arial"/>
              <a:buNone/>
            </a:pPr>
            <a:r>
              <a:rPr b="0" i="1" lang="es" sz="3500" u="none" cap="none" strike="noStrike">
                <a:solidFill>
                  <a:schemeClr val="dk1"/>
                </a:solidFill>
                <a:latin typeface="Anton"/>
                <a:ea typeface="Anton"/>
                <a:cs typeface="Anton"/>
                <a:sym typeface="Anton"/>
              </a:rPr>
              <a:t>Comprobando tu configuración</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600"/>
              </a:spcBef>
              <a:spcAft>
                <a:spcPts val="0"/>
              </a:spcAft>
              <a:buClr>
                <a:srgbClr val="000000"/>
              </a:buClr>
              <a:buSzPts val="3600"/>
              <a:buFont typeface="Arial"/>
              <a:buNone/>
            </a:pPr>
            <a:r>
              <a:t/>
            </a:r>
            <a:endParaRPr b="0" i="1" sz="3600" u="none" cap="none" strike="noStrike">
              <a:solidFill>
                <a:schemeClr val="dk1"/>
              </a:solidFill>
              <a:latin typeface="Anton"/>
              <a:ea typeface="Anton"/>
              <a:cs typeface="Anton"/>
              <a:sym typeface="Anton"/>
            </a:endParaRPr>
          </a:p>
          <a:p>
            <a:pPr indent="0" lvl="0" marL="0" marR="0" rtl="0" algn="l">
              <a:lnSpc>
                <a:spcPct val="115000"/>
              </a:lnSpc>
              <a:spcBef>
                <a:spcPts val="13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graphicFrame>
        <p:nvGraphicFramePr>
          <p:cNvPr id="538" name="Google Shape;538;p84"/>
          <p:cNvGraphicFramePr/>
          <p:nvPr/>
        </p:nvGraphicFramePr>
        <p:xfrm>
          <a:off x="1489425" y="2812825"/>
          <a:ext cx="3000000" cy="3000000"/>
        </p:xfrm>
        <a:graphic>
          <a:graphicData uri="http://schemas.openxmlformats.org/drawingml/2006/table">
            <a:tbl>
              <a:tblPr>
                <a:noFill/>
                <a:tableStyleId>{39DC792E-66A4-4FE4-AABE-4F70240AAB10}</a:tableStyleId>
              </a:tblPr>
              <a:tblGrid>
                <a:gridCol w="57312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rgbClr val="000000"/>
                          </a:highlight>
                          <a:latin typeface="Didact Gothic"/>
                          <a:ea typeface="Didact Gothic"/>
                          <a:cs typeface="Didact Gothic"/>
                          <a:sym typeface="Didact Gothic"/>
                        </a:rPr>
                        <a:t>john@MyShopSolutions: ~</a:t>
                      </a:r>
                      <a:r>
                        <a:rPr lang="es" sz="1800" u="none" cap="none" strike="noStrike">
                          <a:solidFill>
                            <a:srgbClr val="F3F3F3"/>
                          </a:solidFill>
                          <a:highlight>
                            <a:srgbClr val="000000"/>
                          </a:highlight>
                          <a:latin typeface="Didact Gothic"/>
                          <a:ea typeface="Didact Gothic"/>
                          <a:cs typeface="Didact Gothic"/>
                          <a:sym typeface="Didact Gothic"/>
                        </a:rPr>
                        <a:t>$ git config user.name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John Doe</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539" name="Google Shape;539;p84"/>
          <p:cNvSpPr txBox="1"/>
          <p:nvPr/>
        </p:nvSpPr>
        <p:spPr>
          <a:xfrm>
            <a:off x="726050" y="1679263"/>
            <a:ext cx="7853700" cy="9099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Puedes también comprobar qué valor tiene la clave nombre en Git ejecutando: </a:t>
            </a:r>
            <a:r>
              <a:rPr b="0" i="1" lang="es" sz="1800" u="none" cap="none" strike="noStrike">
                <a:solidFill>
                  <a:srgbClr val="000000"/>
                </a:solidFill>
                <a:highlight>
                  <a:srgbClr val="3DFFBC"/>
                </a:highlight>
                <a:latin typeface="Helvetica Neue Light"/>
                <a:ea typeface="Helvetica Neue Light"/>
                <a:cs typeface="Helvetica Neue Light"/>
                <a:sym typeface="Helvetica Neue Light"/>
              </a:rPr>
              <a:t>git config user.name</a:t>
            </a:r>
            <a:endParaRPr b="0" i="1" sz="1800" u="none" cap="none" strike="noStrike">
              <a:solidFill>
                <a:srgbClr val="000000"/>
              </a:solidFill>
              <a:highlight>
                <a:srgbClr val="3DFFBC"/>
              </a:highlight>
              <a:latin typeface="Helvetica Neue Light"/>
              <a:ea typeface="Helvetica Neue Light"/>
              <a:cs typeface="Helvetica Neue Light"/>
              <a:sym typeface="Helvetica Neue Light"/>
            </a:endParaRPr>
          </a:p>
        </p:txBody>
      </p:sp>
      <p:sp>
        <p:nvSpPr>
          <p:cNvPr id="540" name="Google Shape;540;p84"/>
          <p:cNvSpPr txBox="1"/>
          <p:nvPr/>
        </p:nvSpPr>
        <p:spPr>
          <a:xfrm>
            <a:off x="726050" y="3715913"/>
            <a:ext cx="7853700" cy="909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Puedes consultar de la misma manera </a:t>
            </a:r>
            <a:r>
              <a:rPr b="0" i="1" lang="es" sz="1800" u="none" cap="none" strike="noStrike">
                <a:solidFill>
                  <a:srgbClr val="000000"/>
                </a:solidFill>
                <a:highlight>
                  <a:srgbClr val="3CEFAB"/>
                </a:highlight>
                <a:latin typeface="Helvetica Neue Light"/>
                <a:ea typeface="Helvetica Neue Light"/>
                <a:cs typeface="Helvetica Neue Light"/>
                <a:sym typeface="Helvetica Neue Light"/>
              </a:rPr>
              <a:t>user.email</a:t>
            </a:r>
            <a:endParaRPr b="0" i="1"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pic>
        <p:nvPicPr>
          <p:cNvPr id="541" name="Google Shape;541;p84"/>
          <p:cNvPicPr preferRelativeResize="0"/>
          <p:nvPr/>
        </p:nvPicPr>
        <p:blipFill rotWithShape="1">
          <a:blip r:embed="rId4">
            <a:alphaModFix/>
          </a:blip>
          <a:srcRect b="0" l="0" r="0" t="0"/>
          <a:stretch/>
        </p:blipFill>
        <p:spPr>
          <a:xfrm>
            <a:off x="1000225" y="538975"/>
            <a:ext cx="640050" cy="640050"/>
          </a:xfrm>
          <a:prstGeom prst="rect">
            <a:avLst/>
          </a:prstGeom>
          <a:noFill/>
          <a:ln>
            <a:noFill/>
          </a:ln>
        </p:spPr>
      </p:pic>
      <p:pic>
        <p:nvPicPr>
          <p:cNvPr id="542" name="Google Shape;542;p84"/>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pic>
        <p:nvPicPr>
          <p:cNvPr id="547" name="Google Shape;547;p8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48" name="Google Shape;548;p85"/>
          <p:cNvSpPr txBox="1"/>
          <p:nvPr/>
        </p:nvSpPr>
        <p:spPr>
          <a:xfrm>
            <a:off x="1000225" y="277975"/>
            <a:ext cx="7040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rgbClr val="000000"/>
              </a:buClr>
              <a:buSzPts val="4000"/>
              <a:buFont typeface="Arial"/>
              <a:buNone/>
            </a:pPr>
            <a:r>
              <a:rPr b="0" i="1" lang="es" sz="4000" u="none" cap="none" strike="noStrike">
                <a:solidFill>
                  <a:schemeClr val="dk1"/>
                </a:solidFill>
                <a:latin typeface="Anton"/>
                <a:ea typeface="Anton"/>
                <a:cs typeface="Anton"/>
                <a:sym typeface="Anton"/>
              </a:rPr>
              <a:t>Obteniendo Ayuda</a:t>
            </a:r>
            <a:endParaRPr b="0" i="1" sz="4000" u="none" cap="none" strike="noStrike">
              <a:solidFill>
                <a:schemeClr val="dk1"/>
              </a:solidFill>
              <a:latin typeface="Anton"/>
              <a:ea typeface="Anton"/>
              <a:cs typeface="Anton"/>
              <a:sym typeface="Anton"/>
            </a:endParaRPr>
          </a:p>
          <a:p>
            <a:pPr indent="0" lvl="0" marL="0" marR="0" rtl="0" algn="ctr">
              <a:lnSpc>
                <a:spcPct val="115000"/>
              </a:lnSpc>
              <a:spcBef>
                <a:spcPts val="600"/>
              </a:spcBef>
              <a:spcAft>
                <a:spcPts val="0"/>
              </a:spcAft>
              <a:buClr>
                <a:srgbClr val="000000"/>
              </a:buClr>
              <a:buSzPts val="3600"/>
              <a:buFont typeface="Arial"/>
              <a:buNone/>
            </a:pPr>
            <a:r>
              <a:t/>
            </a:r>
            <a:endParaRPr b="0" i="1" sz="3600" u="none" cap="none" strike="noStrike">
              <a:solidFill>
                <a:schemeClr val="dk1"/>
              </a:solidFill>
              <a:latin typeface="Anton"/>
              <a:ea typeface="Anton"/>
              <a:cs typeface="Anton"/>
              <a:sym typeface="Anton"/>
            </a:endParaRPr>
          </a:p>
          <a:p>
            <a:pPr indent="0" lvl="0" marL="0" marR="0" rtl="0" algn="ctr">
              <a:lnSpc>
                <a:spcPct val="115000"/>
              </a:lnSpc>
              <a:spcBef>
                <a:spcPts val="13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graphicFrame>
        <p:nvGraphicFramePr>
          <p:cNvPr id="549" name="Google Shape;549;p85"/>
          <p:cNvGraphicFramePr/>
          <p:nvPr/>
        </p:nvGraphicFramePr>
        <p:xfrm>
          <a:off x="1796750" y="3031100"/>
          <a:ext cx="3000000" cy="3000000"/>
        </p:xfrm>
        <a:graphic>
          <a:graphicData uri="http://schemas.openxmlformats.org/drawingml/2006/table">
            <a:tbl>
              <a:tblPr>
                <a:noFill/>
                <a:tableStyleId>{39DC792E-66A4-4FE4-AABE-4F70240AAB10}</a:tableStyleId>
              </a:tblPr>
              <a:tblGrid>
                <a:gridCol w="57312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666666"/>
                          </a:solidFill>
                          <a:highlight>
                            <a:srgbClr val="000000"/>
                          </a:highlight>
                          <a:latin typeface="Didact Gothic"/>
                          <a:ea typeface="Didact Gothic"/>
                          <a:cs typeface="Didact Gothic"/>
                          <a:sym typeface="Didact Gothic"/>
                        </a:rPr>
                        <a:t>/*Los tres comandos que disparan la ayuda de Git*/</a:t>
                      </a:r>
                      <a:endParaRPr sz="18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rgbClr val="000000"/>
                          </a:highlight>
                          <a:latin typeface="Didact Gothic"/>
                          <a:ea typeface="Didact Gothic"/>
                          <a:cs typeface="Didact Gothic"/>
                          <a:sym typeface="Didact Gothic"/>
                        </a:rPr>
                        <a:t>john@MyShopSolutions</a:t>
                      </a:r>
                      <a:r>
                        <a:rPr lang="es" sz="1800" u="none" cap="none" strike="noStrike">
                          <a:solidFill>
                            <a:srgbClr val="FF00FF"/>
                          </a:solidFill>
                          <a:highlight>
                            <a:srgbClr val="000000"/>
                          </a:highlight>
                          <a:latin typeface="Didact Gothic"/>
                          <a:ea typeface="Didact Gothic"/>
                          <a:cs typeface="Didact Gothic"/>
                          <a:sym typeface="Didact Gothic"/>
                        </a:rPr>
                        <a:t>: ~</a:t>
                      </a:r>
                      <a:r>
                        <a:rPr lang="es" sz="1800" u="none" cap="none" strike="noStrike">
                          <a:solidFill>
                            <a:srgbClr val="F3F3F3"/>
                          </a:solidFill>
                          <a:highlight>
                            <a:srgbClr val="000000"/>
                          </a:highlight>
                          <a:latin typeface="Didact Gothic"/>
                          <a:ea typeface="Didact Gothic"/>
                          <a:cs typeface="Didact Gothic"/>
                          <a:sym typeface="Didact Gothic"/>
                        </a:rPr>
                        <a:t>$ git help config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 ~</a:t>
                      </a:r>
                      <a:r>
                        <a:rPr lang="es" sz="1800" u="none" cap="none" strike="noStrike">
                          <a:solidFill>
                            <a:srgbClr val="F3F3F3"/>
                          </a:solidFill>
                          <a:highlight>
                            <a:srgbClr val="000000"/>
                          </a:highlight>
                          <a:latin typeface="Didact Gothic"/>
                          <a:ea typeface="Didact Gothic"/>
                          <a:cs typeface="Didact Gothic"/>
                          <a:sym typeface="Didact Gothic"/>
                        </a:rPr>
                        <a:t>$ git config --help</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 ~</a:t>
                      </a:r>
                      <a:r>
                        <a:rPr lang="es" sz="1800" u="none" cap="none" strike="noStrike">
                          <a:solidFill>
                            <a:srgbClr val="F3F3F3"/>
                          </a:solidFill>
                          <a:highlight>
                            <a:srgbClr val="000000"/>
                          </a:highlight>
                          <a:latin typeface="Didact Gothic"/>
                          <a:ea typeface="Didact Gothic"/>
                          <a:cs typeface="Didact Gothic"/>
                          <a:sym typeface="Didact Gothic"/>
                        </a:rPr>
                        <a:t>$ man git-config </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550" name="Google Shape;550;p85"/>
          <p:cNvSpPr txBox="1"/>
          <p:nvPr/>
        </p:nvSpPr>
        <p:spPr>
          <a:xfrm>
            <a:off x="544400" y="1519525"/>
            <a:ext cx="8235900" cy="12882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Si alguna vez necesitas ayuda usando Git, hay tres formas de ver la página del manual (manpage) para cualquier comando de Git:</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551" name="Google Shape;551;p85"/>
          <p:cNvPicPr preferRelativeResize="0"/>
          <p:nvPr/>
        </p:nvPicPr>
        <p:blipFill rotWithShape="1">
          <a:blip r:embed="rId4">
            <a:alphaModFix/>
          </a:blip>
          <a:srcRect b="0" l="0" r="0" t="0"/>
          <a:stretch/>
        </p:blipFill>
        <p:spPr>
          <a:xfrm>
            <a:off x="1421775" y="459750"/>
            <a:ext cx="901725" cy="901725"/>
          </a:xfrm>
          <a:prstGeom prst="rect">
            <a:avLst/>
          </a:prstGeom>
          <a:noFill/>
          <a:ln>
            <a:noFill/>
          </a:ln>
        </p:spPr>
      </p:pic>
      <p:pic>
        <p:nvPicPr>
          <p:cNvPr id="552" name="Google Shape;552;p85"/>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FFBC"/>
        </a:solidFill>
      </p:bgPr>
    </p:bg>
    <p:spTree>
      <p:nvGrpSpPr>
        <p:cNvPr id="556" name="Shape 556"/>
        <p:cNvGrpSpPr/>
        <p:nvPr/>
      </p:nvGrpSpPr>
      <p:grpSpPr>
        <a:xfrm>
          <a:off x="0" y="0"/>
          <a:ext cx="0" cy="0"/>
          <a:chOff x="0" y="0"/>
          <a:chExt cx="0" cy="0"/>
        </a:xfrm>
      </p:grpSpPr>
      <p:pic>
        <p:nvPicPr>
          <p:cNvPr id="557" name="Google Shape;557;p8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58" name="Google Shape;558;p86"/>
          <p:cNvSpPr txBox="1"/>
          <p:nvPr/>
        </p:nvSpPr>
        <p:spPr>
          <a:xfrm>
            <a:off x="839413" y="2200925"/>
            <a:ext cx="7312800" cy="15969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Hasta el momento aprendimos los primeros pasos en GIT. Tenemos  funcionando en el sistema una versión de Git configurada con tu identidad. Es el momento de aprender algunos fundamentos de Git.</a:t>
            </a:r>
            <a:br>
              <a:rPr b="0" i="0" lang="es" sz="1800" u="none" cap="none" strike="noStrike">
                <a:solidFill>
                  <a:schemeClr val="dk1"/>
                </a:solidFill>
                <a:latin typeface="Helvetica Neue Light"/>
                <a:ea typeface="Helvetica Neue Light"/>
                <a:cs typeface="Helvetica Neue Light"/>
                <a:sym typeface="Helvetica Neue Light"/>
              </a:rPr>
            </a:b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559" name="Google Shape;559;p86"/>
          <p:cNvSpPr txBox="1"/>
          <p:nvPr/>
        </p:nvSpPr>
        <p:spPr>
          <a:xfrm>
            <a:off x="975600" y="215625"/>
            <a:ext cx="7040400" cy="1123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pic>
        <p:nvPicPr>
          <p:cNvPr id="560" name="Google Shape;560;p86"/>
          <p:cNvPicPr preferRelativeResize="0"/>
          <p:nvPr/>
        </p:nvPicPr>
        <p:blipFill rotWithShape="1">
          <a:blip r:embed="rId4">
            <a:alphaModFix/>
          </a:blip>
          <a:srcRect b="0" l="0" r="0" t="0"/>
          <a:stretch/>
        </p:blipFill>
        <p:spPr>
          <a:xfrm>
            <a:off x="3902538" y="479425"/>
            <a:ext cx="1186525" cy="11865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4" name="Shape 564"/>
        <p:cNvGrpSpPr/>
        <p:nvPr/>
      </p:nvGrpSpPr>
      <p:grpSpPr>
        <a:xfrm>
          <a:off x="0" y="0"/>
          <a:ext cx="0" cy="0"/>
          <a:chOff x="0" y="0"/>
          <a:chExt cx="0" cy="0"/>
        </a:xfrm>
      </p:grpSpPr>
      <p:sp>
        <p:nvSpPr>
          <p:cNvPr id="565" name="Google Shape;565;p87"/>
          <p:cNvSpPr txBox="1"/>
          <p:nvPr/>
        </p:nvSpPr>
        <p:spPr>
          <a:xfrm>
            <a:off x="852175" y="1333425"/>
            <a:ext cx="7146000" cy="279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t/>
            </a:r>
            <a:endParaRPr b="0" i="0" sz="3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000"/>
              <a:buFont typeface="Arial"/>
              <a:buNone/>
            </a:pPr>
            <a:r>
              <a:rPr b="0" i="1" lang="es" sz="3000" u="none" cap="none" strike="noStrike">
                <a:solidFill>
                  <a:srgbClr val="EEFF41"/>
                </a:solidFill>
                <a:latin typeface="Anton"/>
                <a:ea typeface="Anton"/>
                <a:cs typeface="Anton"/>
                <a:sym typeface="Anton"/>
              </a:rPr>
              <a:t>¡PARA PENSAR!</a:t>
            </a:r>
            <a:endParaRPr b="0" i="1" sz="3000" u="none" cap="none" strike="noStrike">
              <a:solidFill>
                <a:srgbClr val="EEFF41"/>
              </a:solidFill>
              <a:latin typeface="Didact Gothic"/>
              <a:ea typeface="Didact Gothic"/>
              <a:cs typeface="Didact Gothic"/>
              <a:sym typeface="Didact Gothic"/>
            </a:endParaRPr>
          </a:p>
          <a:p>
            <a:pPr indent="0" lvl="0" marL="0" marR="0" rtl="0" algn="ctr">
              <a:lnSpc>
                <a:spcPct val="100000"/>
              </a:lnSpc>
              <a:spcBef>
                <a:spcPts val="1000"/>
              </a:spcBef>
              <a:spcAft>
                <a:spcPts val="0"/>
              </a:spcAft>
              <a:buClr>
                <a:srgbClr val="000000"/>
              </a:buClr>
              <a:buSzPts val="2000"/>
              <a:buFont typeface="Arial"/>
              <a:buNone/>
            </a:pPr>
            <a:r>
              <a:rPr b="0" i="1" lang="es" sz="2000" u="none" cap="none" strike="noStrike">
                <a:solidFill>
                  <a:schemeClr val="lt1"/>
                </a:solidFill>
                <a:latin typeface="Helvetica Neue Light"/>
                <a:ea typeface="Helvetica Neue Light"/>
                <a:cs typeface="Helvetica Neue Light"/>
                <a:sym typeface="Helvetica Neue Light"/>
              </a:rPr>
              <a:t>Con lo visto en clase hasta ahora </a:t>
            </a:r>
            <a:br>
              <a:rPr b="0" i="1" lang="es" sz="2000" u="none" cap="none" strike="noStrike">
                <a:solidFill>
                  <a:schemeClr val="lt1"/>
                </a:solidFill>
                <a:latin typeface="Helvetica Neue Light"/>
                <a:ea typeface="Helvetica Neue Light"/>
                <a:cs typeface="Helvetica Neue Light"/>
                <a:sym typeface="Helvetica Neue Light"/>
              </a:rPr>
            </a:br>
            <a:r>
              <a:rPr b="0" i="1" lang="es" sz="2000" u="none" cap="none" strike="noStrike">
                <a:solidFill>
                  <a:schemeClr val="lt1"/>
                </a:solidFill>
                <a:latin typeface="Helvetica Neue Light"/>
                <a:ea typeface="Helvetica Neue Light"/>
                <a:cs typeface="Helvetica Neue Light"/>
                <a:sym typeface="Helvetica Neue Light"/>
              </a:rPr>
              <a:t>¿cuál podrían decir que es la diferencia principal entre GIT y GitHub?</a:t>
            </a:r>
            <a:endParaRPr b="0" i="1" sz="2000" u="none" cap="none" strike="noStrike">
              <a:solidFill>
                <a:schemeClr val="lt1"/>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chemeClr val="dk1"/>
              </a:buClr>
              <a:buSzPts val="3600"/>
              <a:buFont typeface="Arial"/>
              <a:buNone/>
            </a:pPr>
            <a:r>
              <a:t/>
            </a:r>
            <a:endParaRPr b="0" i="1" sz="2000" u="none" cap="none" strike="noStrike">
              <a:solidFill>
                <a:schemeClr val="lt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2000"/>
              <a:buFont typeface="Arial"/>
              <a:buNone/>
            </a:pPr>
            <a:br>
              <a:rPr b="0" i="0" lang="es" sz="2000" u="none" cap="none" strike="noStrike">
                <a:solidFill>
                  <a:schemeClr val="lt1"/>
                </a:solidFill>
                <a:latin typeface="Helvetica Neue Light"/>
                <a:ea typeface="Helvetica Neue Light"/>
                <a:cs typeface="Helvetica Neue Light"/>
                <a:sym typeface="Helvetica Neue Light"/>
              </a:rPr>
            </a:br>
            <a:r>
              <a:rPr b="0" i="0" lang="es" sz="1600" u="sng" cap="none" strike="noStrike">
                <a:solidFill>
                  <a:schemeClr val="lt1"/>
                </a:solidFill>
                <a:latin typeface="Helvetica Neue Light"/>
                <a:ea typeface="Helvetica Neue Light"/>
                <a:cs typeface="Helvetica Neue Light"/>
                <a:sym typeface="Helvetica Neue Light"/>
              </a:rPr>
              <a:t>CONTESTA EN EL CHAT DE ZOOM</a:t>
            </a:r>
            <a:endParaRPr b="0" i="0" sz="2000" u="none" cap="none" strike="noStrike">
              <a:solidFill>
                <a:srgbClr val="E8E7E3"/>
              </a:solidFill>
              <a:latin typeface="Helvetica Neue Light"/>
              <a:ea typeface="Helvetica Neue Light"/>
              <a:cs typeface="Helvetica Neue Light"/>
              <a:sym typeface="Helvetica Neue Light"/>
            </a:endParaRPr>
          </a:p>
        </p:txBody>
      </p:sp>
      <p:pic>
        <p:nvPicPr>
          <p:cNvPr id="566" name="Google Shape;566;p87"/>
          <p:cNvPicPr preferRelativeResize="0"/>
          <p:nvPr/>
        </p:nvPicPr>
        <p:blipFill rotWithShape="1">
          <a:blip r:embed="rId4">
            <a:alphaModFix/>
          </a:blip>
          <a:srcRect b="0" l="0" r="0" t="0"/>
          <a:stretch/>
        </p:blipFill>
        <p:spPr>
          <a:xfrm>
            <a:off x="3831925" y="433075"/>
            <a:ext cx="1186525" cy="11865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0" name="Shape 570"/>
        <p:cNvGrpSpPr/>
        <p:nvPr/>
      </p:nvGrpSpPr>
      <p:grpSpPr>
        <a:xfrm>
          <a:off x="0" y="0"/>
          <a:ext cx="0" cy="0"/>
          <a:chOff x="0" y="0"/>
          <a:chExt cx="0" cy="0"/>
        </a:xfrm>
      </p:grpSpPr>
      <p:sp>
        <p:nvSpPr>
          <p:cNvPr id="571" name="Google Shape;571;p88"/>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0" i="0" lang="es" sz="6000" u="none" cap="none" strike="noStrike">
                <a:solidFill>
                  <a:srgbClr val="E8E7E3"/>
                </a:solidFill>
                <a:latin typeface="Arial"/>
                <a:ea typeface="Arial"/>
                <a:cs typeface="Arial"/>
                <a:sym typeface="Arial"/>
              </a:rPr>
              <a:t>☕ </a:t>
            </a:r>
            <a:endParaRPr b="0" i="0" sz="6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6000"/>
              <a:buFont typeface="Arial"/>
              <a:buNone/>
            </a:pPr>
            <a:r>
              <a:rPr b="0" i="1" lang="es" sz="6000" u="none" cap="none" strike="noStrike">
                <a:solidFill>
                  <a:srgbClr val="E0FF00"/>
                </a:solidFill>
                <a:latin typeface="Anton"/>
                <a:ea typeface="Anton"/>
                <a:cs typeface="Anton"/>
                <a:sym typeface="Anton"/>
              </a:rPr>
              <a:t>BREAK</a:t>
            </a:r>
            <a:endParaRPr b="0" i="1" sz="6000" u="none" cap="none" strike="noStrike">
              <a:solidFill>
                <a:srgbClr val="E0FF00"/>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t/>
            </a:r>
            <a:endParaRPr b="0" i="0" sz="2100" u="none" cap="none" strike="noStrike">
              <a:solidFill>
                <a:schemeClr val="lt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rPr b="0" i="0" lang="es" sz="2100" u="none" cap="none" strike="noStrike">
                <a:solidFill>
                  <a:schemeClr val="lt1"/>
                </a:solidFill>
                <a:latin typeface="Anton"/>
                <a:ea typeface="Anton"/>
                <a:cs typeface="Anton"/>
                <a:sym typeface="Anton"/>
              </a:rPr>
              <a:t>¡5/10 MINUTOS Y VOLVEMOS!</a:t>
            </a:r>
            <a:endParaRPr b="0" i="0" sz="2100" u="none" cap="none" strike="noStrike">
              <a:solidFill>
                <a:schemeClr val="lt1"/>
              </a:solidFill>
              <a:latin typeface="Anton"/>
              <a:ea typeface="Anton"/>
              <a:cs typeface="Anton"/>
              <a:sym typeface="Anton"/>
            </a:endParaRPr>
          </a:p>
          <a:p>
            <a:pPr indent="0" lvl="0" marL="0" marR="0" rtl="0" algn="l">
              <a:lnSpc>
                <a:spcPct val="100000"/>
              </a:lnSpc>
              <a:spcBef>
                <a:spcPts val="0"/>
              </a:spcBef>
              <a:spcAft>
                <a:spcPts val="0"/>
              </a:spcAft>
              <a:buClr>
                <a:srgbClr val="000000"/>
              </a:buClr>
              <a:buSzPts val="4000"/>
              <a:buFont typeface="Arial"/>
              <a:buNone/>
            </a:pPr>
            <a:r>
              <a:t/>
            </a:r>
            <a:endParaRPr b="0" i="1" sz="4000" u="none" cap="none" strike="noStrike">
              <a:solidFill>
                <a:srgbClr val="E0FF00"/>
              </a:solidFill>
              <a:latin typeface="Anton"/>
              <a:ea typeface="Anton"/>
              <a:cs typeface="Anton"/>
              <a:sym typeface="Anto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4" name="Shape 244"/>
        <p:cNvGrpSpPr/>
        <p:nvPr/>
      </p:nvGrpSpPr>
      <p:grpSpPr>
        <a:xfrm>
          <a:off x="0" y="0"/>
          <a:ext cx="0" cy="0"/>
          <a:chOff x="0" y="0"/>
          <a:chExt cx="0" cy="0"/>
        </a:xfrm>
      </p:grpSpPr>
      <p:sp>
        <p:nvSpPr>
          <p:cNvPr id="245" name="Google Shape;245;p53"/>
          <p:cNvSpPr/>
          <p:nvPr/>
        </p:nvSpPr>
        <p:spPr>
          <a:xfrm>
            <a:off x="362685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6" name="Google Shape;246;p5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47" name="Google Shape;247;p53"/>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8" name="Google Shape;248;p53"/>
          <p:cNvCxnSpPr/>
          <p:nvPr/>
        </p:nvCxnSpPr>
        <p:spPr>
          <a:xfrm>
            <a:off x="37611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49" name="Google Shape;249;p53"/>
          <p:cNvCxnSpPr/>
          <p:nvPr/>
        </p:nvCxnSpPr>
        <p:spPr>
          <a:xfrm>
            <a:off x="37611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50" name="Google Shape;250;p53"/>
          <p:cNvCxnSpPr/>
          <p:nvPr/>
        </p:nvCxnSpPr>
        <p:spPr>
          <a:xfrm>
            <a:off x="37611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51" name="Google Shape;251;p53"/>
          <p:cNvCxnSpPr/>
          <p:nvPr/>
        </p:nvCxnSpPr>
        <p:spPr>
          <a:xfrm>
            <a:off x="37611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52" name="Google Shape;252;p53"/>
          <p:cNvPicPr preferRelativeResize="0"/>
          <p:nvPr/>
        </p:nvPicPr>
        <p:blipFill rotWithShape="1">
          <a:blip r:embed="rId4">
            <a:alphaModFix/>
          </a:blip>
          <a:srcRect b="0" l="0" r="0" t="0"/>
          <a:stretch/>
        </p:blipFill>
        <p:spPr>
          <a:xfrm>
            <a:off x="5276200" y="1391289"/>
            <a:ext cx="196500" cy="196500"/>
          </a:xfrm>
          <a:prstGeom prst="rect">
            <a:avLst/>
          </a:prstGeom>
          <a:noFill/>
          <a:ln>
            <a:noFill/>
          </a:ln>
        </p:spPr>
      </p:pic>
      <p:sp>
        <p:nvSpPr>
          <p:cNvPr id="253" name="Google Shape;253;p53"/>
          <p:cNvSpPr/>
          <p:nvPr/>
        </p:nvSpPr>
        <p:spPr>
          <a:xfrm>
            <a:off x="1243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53"/>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5" name="Google Shape;255;p53"/>
          <p:cNvCxnSpPr/>
          <p:nvPr/>
        </p:nvCxnSpPr>
        <p:spPr>
          <a:xfrm>
            <a:off x="1377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56" name="Google Shape;256;p53"/>
          <p:cNvCxnSpPr/>
          <p:nvPr/>
        </p:nvCxnSpPr>
        <p:spPr>
          <a:xfrm>
            <a:off x="13776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57" name="Google Shape;257;p53"/>
          <p:cNvCxnSpPr/>
          <p:nvPr/>
        </p:nvCxnSpPr>
        <p:spPr>
          <a:xfrm>
            <a:off x="1377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58" name="Google Shape;258;p53"/>
          <p:cNvCxnSpPr/>
          <p:nvPr/>
        </p:nvCxnSpPr>
        <p:spPr>
          <a:xfrm>
            <a:off x="1377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59" name="Google Shape;259;p53"/>
          <p:cNvPicPr preferRelativeResize="0"/>
          <p:nvPr/>
        </p:nvPicPr>
        <p:blipFill rotWithShape="1">
          <a:blip r:embed="rId5">
            <a:alphaModFix/>
          </a:blip>
          <a:srcRect b="0" l="0" r="0" t="0"/>
          <a:stretch/>
        </p:blipFill>
        <p:spPr>
          <a:xfrm>
            <a:off x="2966250" y="1391289"/>
            <a:ext cx="196500" cy="196500"/>
          </a:xfrm>
          <a:prstGeom prst="rect">
            <a:avLst/>
          </a:prstGeom>
          <a:noFill/>
          <a:ln>
            <a:noFill/>
          </a:ln>
        </p:spPr>
      </p:pic>
      <p:sp>
        <p:nvSpPr>
          <p:cNvPr id="260" name="Google Shape;260;p53"/>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700"/>
              <a:buFont typeface="Arial"/>
              <a:buNone/>
            </a:pPr>
            <a:r>
              <a:t/>
            </a:r>
            <a:endParaRPr b="0" i="0" sz="700" u="none" cap="none" strike="noStrike">
              <a:solidFill>
                <a:schemeClr val="dk1"/>
              </a:solidFill>
              <a:latin typeface="Helvetica Neue"/>
              <a:ea typeface="Helvetica Neue"/>
              <a:cs typeface="Helvetica Neue"/>
              <a:sym typeface="Helvetica Neue"/>
            </a:endParaRPr>
          </a:p>
        </p:txBody>
      </p:sp>
      <p:sp>
        <p:nvSpPr>
          <p:cNvPr id="261" name="Google Shape;261;p53"/>
          <p:cNvSpPr/>
          <p:nvPr/>
        </p:nvSpPr>
        <p:spPr>
          <a:xfrm>
            <a:off x="6162175" y="13242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Clase 17</a:t>
            </a:r>
            <a:endParaRPr b="0" i="0" sz="1400" u="none" cap="none" strike="noStrike">
              <a:solidFill>
                <a:srgbClr val="000000"/>
              </a:solidFill>
              <a:latin typeface="Arial"/>
              <a:ea typeface="Arial"/>
              <a:cs typeface="Arial"/>
              <a:sym typeface="Arial"/>
            </a:endParaRPr>
          </a:p>
        </p:txBody>
      </p:sp>
      <p:sp>
        <p:nvSpPr>
          <p:cNvPr id="262" name="Google Shape;262;p53"/>
          <p:cNvSpPr txBox="1"/>
          <p:nvPr/>
        </p:nvSpPr>
        <p:spPr>
          <a:xfrm>
            <a:off x="14260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Helvetica Neue"/>
                <a:ea typeface="Helvetica Neue"/>
                <a:cs typeface="Helvetica Neue"/>
                <a:sym typeface="Helvetica Neue"/>
              </a:rPr>
              <a:t>Clase 15</a:t>
            </a:r>
            <a:endParaRPr b="0" i="0" sz="1400" u="none" cap="none" strike="noStrike">
              <a:solidFill>
                <a:srgbClr val="000000"/>
              </a:solidFill>
              <a:latin typeface="Helvetica Neue"/>
              <a:ea typeface="Helvetica Neue"/>
              <a:cs typeface="Helvetica Neue"/>
              <a:sym typeface="Helvetica Neue"/>
            </a:endParaRPr>
          </a:p>
        </p:txBody>
      </p:sp>
      <p:cxnSp>
        <p:nvCxnSpPr>
          <p:cNvPr id="263" name="Google Shape;263;p53"/>
          <p:cNvCxnSpPr/>
          <p:nvPr/>
        </p:nvCxnSpPr>
        <p:spPr>
          <a:xfrm>
            <a:off x="6144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64" name="Google Shape;264;p53"/>
          <p:cNvCxnSpPr/>
          <p:nvPr/>
        </p:nvCxnSpPr>
        <p:spPr>
          <a:xfrm>
            <a:off x="61446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65" name="Google Shape;265;p53"/>
          <p:cNvCxnSpPr/>
          <p:nvPr/>
        </p:nvCxnSpPr>
        <p:spPr>
          <a:xfrm>
            <a:off x="6144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66" name="Google Shape;266;p53"/>
          <p:cNvCxnSpPr/>
          <p:nvPr/>
        </p:nvCxnSpPr>
        <p:spPr>
          <a:xfrm>
            <a:off x="6144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67" name="Google Shape;267;p53"/>
          <p:cNvPicPr preferRelativeResize="0"/>
          <p:nvPr/>
        </p:nvPicPr>
        <p:blipFill rotWithShape="1">
          <a:blip r:embed="rId5">
            <a:alphaModFix/>
          </a:blip>
          <a:srcRect b="0" l="0" r="0" t="0"/>
          <a:stretch/>
        </p:blipFill>
        <p:spPr>
          <a:xfrm>
            <a:off x="7733250" y="1391289"/>
            <a:ext cx="196500" cy="196500"/>
          </a:xfrm>
          <a:prstGeom prst="rect">
            <a:avLst/>
          </a:prstGeom>
          <a:noFill/>
          <a:ln>
            <a:noFill/>
          </a:ln>
        </p:spPr>
      </p:pic>
      <p:sp>
        <p:nvSpPr>
          <p:cNvPr id="268" name="Google Shape;268;p53"/>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CRONOGRAMA DEL CURSO</a:t>
            </a:r>
            <a:endParaRPr b="0" i="1" sz="3600" u="none" cap="none" strike="noStrike">
              <a:solidFill>
                <a:srgbClr val="121212"/>
              </a:solidFill>
              <a:latin typeface="Anton"/>
              <a:ea typeface="Anton"/>
              <a:cs typeface="Anton"/>
              <a:sym typeface="Anton"/>
            </a:endParaRPr>
          </a:p>
        </p:txBody>
      </p:sp>
      <p:sp>
        <p:nvSpPr>
          <p:cNvPr id="269" name="Google Shape;269;p53"/>
          <p:cNvSpPr txBox="1"/>
          <p:nvPr/>
        </p:nvSpPr>
        <p:spPr>
          <a:xfrm>
            <a:off x="14202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dk1"/>
                </a:solidFill>
                <a:latin typeface="Helvetica Neue"/>
                <a:ea typeface="Helvetica Neue"/>
                <a:cs typeface="Helvetica Neue"/>
                <a:sym typeface="Helvetica Neue"/>
              </a:rPr>
              <a:t>Módulos y Paquetes</a:t>
            </a:r>
            <a:endParaRPr b="1" i="0" sz="1200" u="none" cap="none" strike="noStrike">
              <a:solidFill>
                <a:srgbClr val="000000"/>
              </a:solidFill>
              <a:latin typeface="Helvetica Neue"/>
              <a:ea typeface="Helvetica Neue"/>
              <a:cs typeface="Helvetica Neue"/>
              <a:sym typeface="Helvetica Neue"/>
            </a:endParaRPr>
          </a:p>
        </p:txBody>
      </p:sp>
      <p:pic>
        <p:nvPicPr>
          <p:cNvPr id="270" name="Google Shape;270;p53"/>
          <p:cNvPicPr preferRelativeResize="0"/>
          <p:nvPr/>
        </p:nvPicPr>
        <p:blipFill rotWithShape="1">
          <a:blip r:embed="rId6">
            <a:alphaModFix/>
          </a:blip>
          <a:srcRect b="0" l="0" r="0" t="0"/>
          <a:stretch/>
        </p:blipFill>
        <p:spPr>
          <a:xfrm>
            <a:off x="1459650" y="2990948"/>
            <a:ext cx="307150" cy="307150"/>
          </a:xfrm>
          <a:prstGeom prst="rect">
            <a:avLst/>
          </a:prstGeom>
          <a:noFill/>
          <a:ln>
            <a:noFill/>
          </a:ln>
        </p:spPr>
      </p:pic>
      <p:sp>
        <p:nvSpPr>
          <p:cNvPr id="271" name="Google Shape;271;p53"/>
          <p:cNvSpPr txBox="1"/>
          <p:nvPr/>
        </p:nvSpPr>
        <p:spPr>
          <a:xfrm>
            <a:off x="1788025" y="301300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Helvetica Neue Light"/>
                <a:ea typeface="Helvetica Neue Light"/>
                <a:cs typeface="Helvetica Neue Light"/>
                <a:sym typeface="Helvetica Neue Light"/>
              </a:rPr>
              <a:t> PRIMER MÓDULO </a:t>
            </a:r>
            <a:endParaRPr b="0" i="0" sz="700" u="none" cap="none" strike="noStrike">
              <a:solidFill>
                <a:srgbClr val="000000"/>
              </a:solidFill>
              <a:latin typeface="Helvetica Neue Light"/>
              <a:ea typeface="Helvetica Neue Light"/>
              <a:cs typeface="Helvetica Neue Light"/>
              <a:sym typeface="Helvetica Neue Light"/>
            </a:endParaRPr>
          </a:p>
        </p:txBody>
      </p:sp>
      <p:pic>
        <p:nvPicPr>
          <p:cNvPr id="272" name="Google Shape;272;p53"/>
          <p:cNvPicPr preferRelativeResize="0"/>
          <p:nvPr/>
        </p:nvPicPr>
        <p:blipFill rotWithShape="1">
          <a:blip r:embed="rId7">
            <a:alphaModFix/>
          </a:blip>
          <a:srcRect b="0" l="0" r="0" t="0"/>
          <a:stretch/>
        </p:blipFill>
        <p:spPr>
          <a:xfrm>
            <a:off x="1400975" y="2475062"/>
            <a:ext cx="424500" cy="424500"/>
          </a:xfrm>
          <a:prstGeom prst="rect">
            <a:avLst/>
          </a:prstGeom>
          <a:noFill/>
          <a:ln>
            <a:noFill/>
          </a:ln>
        </p:spPr>
      </p:pic>
      <p:sp>
        <p:nvSpPr>
          <p:cNvPr id="273" name="Google Shape;273;p53"/>
          <p:cNvSpPr txBox="1"/>
          <p:nvPr/>
        </p:nvSpPr>
        <p:spPr>
          <a:xfrm>
            <a:off x="1811405" y="255580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Helvetica Neue Light"/>
                <a:ea typeface="Helvetica Neue Light"/>
                <a:cs typeface="Helvetica Neue Light"/>
                <a:sym typeface="Helvetica Neue Light"/>
              </a:rPr>
              <a:t>CLASE ATLETA</a:t>
            </a:r>
            <a:endParaRPr b="0" i="0" sz="700" u="none" cap="none" strike="noStrike">
              <a:solidFill>
                <a:srgbClr val="000000"/>
              </a:solidFill>
              <a:latin typeface="Helvetica Neue Light"/>
              <a:ea typeface="Helvetica Neue Light"/>
              <a:cs typeface="Helvetica Neue Light"/>
              <a:sym typeface="Helvetica Neue Light"/>
            </a:endParaRPr>
          </a:p>
        </p:txBody>
      </p:sp>
      <p:sp>
        <p:nvSpPr>
          <p:cNvPr id="274" name="Google Shape;274;p53"/>
          <p:cNvSpPr txBox="1"/>
          <p:nvPr/>
        </p:nvSpPr>
        <p:spPr>
          <a:xfrm>
            <a:off x="37882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Helvetica Neue"/>
                <a:ea typeface="Helvetica Neue"/>
                <a:cs typeface="Helvetica Neue"/>
                <a:sym typeface="Helvetica Neue"/>
              </a:rPr>
              <a:t>Clase 16</a:t>
            </a:r>
            <a:endParaRPr b="0" i="0" sz="1400" u="none" cap="none" strike="noStrike">
              <a:solidFill>
                <a:srgbClr val="000000"/>
              </a:solidFill>
              <a:latin typeface="Helvetica Neue"/>
              <a:ea typeface="Helvetica Neue"/>
              <a:cs typeface="Helvetica Neue"/>
              <a:sym typeface="Helvetica Neue"/>
            </a:endParaRPr>
          </a:p>
        </p:txBody>
      </p:sp>
      <p:sp>
        <p:nvSpPr>
          <p:cNvPr id="275" name="Google Shape;275;p53"/>
          <p:cNvSpPr txBox="1"/>
          <p:nvPr/>
        </p:nvSpPr>
        <p:spPr>
          <a:xfrm>
            <a:off x="37824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dk1"/>
                </a:solidFill>
                <a:latin typeface="Helvetica Neue"/>
                <a:ea typeface="Helvetica Neue"/>
                <a:cs typeface="Helvetica Neue"/>
                <a:sym typeface="Helvetica Neue"/>
              </a:rPr>
              <a:t>Git - GitHub</a:t>
            </a:r>
            <a:endParaRPr b="1" i="0" sz="1200" u="none" cap="none" strike="noStrike">
              <a:solidFill>
                <a:srgbClr val="000000"/>
              </a:solidFill>
              <a:latin typeface="Helvetica Neue"/>
              <a:ea typeface="Helvetica Neue"/>
              <a:cs typeface="Helvetica Neue"/>
              <a:sym typeface="Helvetica Neue"/>
            </a:endParaRPr>
          </a:p>
        </p:txBody>
      </p:sp>
      <p:sp>
        <p:nvSpPr>
          <p:cNvPr id="276" name="Google Shape;276;p53"/>
          <p:cNvSpPr txBox="1"/>
          <p:nvPr/>
        </p:nvSpPr>
        <p:spPr>
          <a:xfrm>
            <a:off x="4150225" y="301300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sp>
        <p:nvSpPr>
          <p:cNvPr id="277" name="Google Shape;277;p53"/>
          <p:cNvSpPr txBox="1"/>
          <p:nvPr/>
        </p:nvSpPr>
        <p:spPr>
          <a:xfrm>
            <a:off x="4226425" y="255580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Helvetica Neue Light"/>
                <a:ea typeface="Helvetica Neue Light"/>
                <a:cs typeface="Helvetica Neue Light"/>
                <a:sym typeface="Helvetica Neue Light"/>
              </a:rPr>
              <a:t>GITHUB</a:t>
            </a:r>
            <a:endParaRPr b="0" i="0" sz="700" u="none" cap="none" strike="noStrike">
              <a:solidFill>
                <a:srgbClr val="000000"/>
              </a:solidFill>
              <a:latin typeface="Helvetica Neue Light"/>
              <a:ea typeface="Helvetica Neue Light"/>
              <a:cs typeface="Helvetica Neue Light"/>
              <a:sym typeface="Helvetica Neue Light"/>
            </a:endParaRPr>
          </a:p>
        </p:txBody>
      </p:sp>
      <p:pic>
        <p:nvPicPr>
          <p:cNvPr id="278" name="Google Shape;278;p53"/>
          <p:cNvPicPr preferRelativeResize="0"/>
          <p:nvPr/>
        </p:nvPicPr>
        <p:blipFill rotWithShape="1">
          <a:blip r:embed="rId8">
            <a:alphaModFix/>
          </a:blip>
          <a:srcRect b="0" l="0" r="0" t="0"/>
          <a:stretch/>
        </p:blipFill>
        <p:spPr>
          <a:xfrm>
            <a:off x="1459650" y="3458373"/>
            <a:ext cx="307150" cy="307150"/>
          </a:xfrm>
          <a:prstGeom prst="rect">
            <a:avLst/>
          </a:prstGeom>
          <a:noFill/>
          <a:ln>
            <a:noFill/>
          </a:ln>
        </p:spPr>
      </p:pic>
      <p:sp>
        <p:nvSpPr>
          <p:cNvPr id="279" name="Google Shape;279;p53"/>
          <p:cNvSpPr txBox="1"/>
          <p:nvPr/>
        </p:nvSpPr>
        <p:spPr>
          <a:xfrm>
            <a:off x="1788025" y="3465700"/>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chemeClr val="dk1"/>
                </a:solidFill>
                <a:latin typeface="Helvetica Neue Light"/>
                <a:ea typeface="Helvetica Neue Light"/>
                <a:cs typeface="Helvetica Neue Light"/>
                <a:sym typeface="Helvetica Neue Light"/>
              </a:rPr>
              <a:t>FELIZ CUMPLEAÑOS</a:t>
            </a:r>
            <a:endParaRPr b="0" i="0" sz="700" u="none" cap="none" strike="noStrike">
              <a:solidFill>
                <a:schemeClr val="dk1"/>
              </a:solidFill>
              <a:latin typeface="Helvetica Neue Light"/>
              <a:ea typeface="Helvetica Neue Light"/>
              <a:cs typeface="Helvetica Neue Light"/>
              <a:sym typeface="Helvetica Neue Light"/>
            </a:endParaRPr>
          </a:p>
        </p:txBody>
      </p:sp>
      <p:sp>
        <p:nvSpPr>
          <p:cNvPr id="280" name="Google Shape;280;p53"/>
          <p:cNvSpPr txBox="1"/>
          <p:nvPr/>
        </p:nvSpPr>
        <p:spPr>
          <a:xfrm>
            <a:off x="6136475" y="1756175"/>
            <a:ext cx="18549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dk1"/>
                </a:solidFill>
                <a:latin typeface="Helvetica Neue"/>
                <a:ea typeface="Helvetica Neue"/>
                <a:cs typeface="Helvetica Neue"/>
                <a:sym typeface="Helvetica Neue"/>
              </a:rPr>
              <a:t>Django - Portfolio (parte 1)</a:t>
            </a:r>
            <a:endParaRPr b="1" i="0" sz="1200" u="none" cap="none" strike="noStrike">
              <a:solidFill>
                <a:schemeClr val="dk1"/>
              </a:solidFill>
              <a:latin typeface="Helvetica Neue"/>
              <a:ea typeface="Helvetica Neue"/>
              <a:cs typeface="Helvetica Neue"/>
              <a:sym typeface="Helvetica Neue"/>
            </a:endParaRPr>
          </a:p>
        </p:txBody>
      </p:sp>
      <p:pic>
        <p:nvPicPr>
          <p:cNvPr id="281" name="Google Shape;281;p53"/>
          <p:cNvPicPr preferRelativeResize="0"/>
          <p:nvPr/>
        </p:nvPicPr>
        <p:blipFill rotWithShape="1">
          <a:blip r:embed="rId9">
            <a:alphaModFix/>
          </a:blip>
          <a:srcRect b="0" l="0" r="0" t="0"/>
          <a:stretch/>
        </p:blipFill>
        <p:spPr>
          <a:xfrm>
            <a:off x="3801914" y="2485307"/>
            <a:ext cx="424500" cy="424500"/>
          </a:xfrm>
          <a:prstGeom prst="rect">
            <a:avLst/>
          </a:prstGeom>
          <a:noFill/>
          <a:ln>
            <a:noFill/>
          </a:ln>
        </p:spPr>
      </p:pic>
      <p:sp>
        <p:nvSpPr>
          <p:cNvPr id="282" name="Google Shape;282;p53"/>
          <p:cNvSpPr txBox="1"/>
          <p:nvPr/>
        </p:nvSpPr>
        <p:spPr>
          <a:xfrm>
            <a:off x="6515700" y="2541075"/>
            <a:ext cx="15969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Helvetica Neue Light"/>
                <a:ea typeface="Helvetica Neue Light"/>
                <a:cs typeface="Helvetica Neue Light"/>
                <a:sym typeface="Helvetica Neue Light"/>
              </a:rPr>
              <a:t>¿EN QUÉ AÑO NACISTE?</a:t>
            </a:r>
            <a:endParaRPr b="0" i="0" sz="700" u="none" cap="none" strike="noStrike">
              <a:solidFill>
                <a:srgbClr val="000000"/>
              </a:solidFill>
              <a:latin typeface="Helvetica Neue Light"/>
              <a:ea typeface="Helvetica Neue Light"/>
              <a:cs typeface="Helvetica Neue Light"/>
              <a:sym typeface="Helvetica Neue Light"/>
            </a:endParaRPr>
          </a:p>
        </p:txBody>
      </p:sp>
      <p:pic>
        <p:nvPicPr>
          <p:cNvPr id="283" name="Google Shape;283;p53"/>
          <p:cNvPicPr preferRelativeResize="0"/>
          <p:nvPr/>
        </p:nvPicPr>
        <p:blipFill rotWithShape="1">
          <a:blip r:embed="rId10">
            <a:alphaModFix/>
          </a:blip>
          <a:srcRect b="0" l="0" r="0" t="0"/>
          <a:stretch/>
        </p:blipFill>
        <p:spPr>
          <a:xfrm>
            <a:off x="6162175" y="2533736"/>
            <a:ext cx="307150" cy="307150"/>
          </a:xfrm>
          <a:prstGeom prst="rect">
            <a:avLst/>
          </a:prstGeom>
          <a:noFill/>
          <a:ln>
            <a:noFill/>
          </a:ln>
        </p:spPr>
      </p:pic>
      <p:pic>
        <p:nvPicPr>
          <p:cNvPr id="284" name="Google Shape;284;p53"/>
          <p:cNvPicPr preferRelativeResize="0"/>
          <p:nvPr/>
        </p:nvPicPr>
        <p:blipFill rotWithShape="1">
          <a:blip r:embed="rId11">
            <a:alphaModFix/>
          </a:blip>
          <a:srcRect b="0" l="0" r="0" t="0"/>
          <a:stretch/>
        </p:blipFill>
        <p:spPr>
          <a:xfrm>
            <a:off x="6103500" y="2942507"/>
            <a:ext cx="424500" cy="424500"/>
          </a:xfrm>
          <a:prstGeom prst="rect">
            <a:avLst/>
          </a:prstGeom>
          <a:noFill/>
          <a:ln>
            <a:noFill/>
          </a:ln>
        </p:spPr>
      </p:pic>
      <p:sp>
        <p:nvSpPr>
          <p:cNvPr id="285" name="Google Shape;285;p53"/>
          <p:cNvSpPr txBox="1"/>
          <p:nvPr/>
        </p:nvSpPr>
        <p:spPr>
          <a:xfrm>
            <a:off x="6571350" y="3007963"/>
            <a:ext cx="15969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Helvetica Neue Light"/>
                <a:ea typeface="Helvetica Neue Light"/>
                <a:cs typeface="Helvetica Neue Light"/>
                <a:sym typeface="Helvetica Neue Light"/>
              </a:rPr>
              <a:t>TEMPLATE</a:t>
            </a:r>
            <a:endParaRPr b="0" i="0" sz="7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575" name="Shape 575"/>
        <p:cNvGrpSpPr/>
        <p:nvPr/>
      </p:nvGrpSpPr>
      <p:grpSpPr>
        <a:xfrm>
          <a:off x="0" y="0"/>
          <a:ext cx="0" cy="0"/>
          <a:chOff x="0" y="0"/>
          <a:chExt cx="0" cy="0"/>
        </a:xfrm>
      </p:grpSpPr>
      <p:sp>
        <p:nvSpPr>
          <p:cNvPr id="576" name="Google Shape;576;p89"/>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Creando repositorios</a:t>
            </a:r>
            <a:endParaRPr b="0" i="1" sz="3600" u="none" cap="none" strike="noStrike">
              <a:solidFill>
                <a:srgbClr val="121212"/>
              </a:solidFill>
              <a:latin typeface="Anton"/>
              <a:ea typeface="Anton"/>
              <a:cs typeface="Anton"/>
              <a:sym typeface="Anton"/>
            </a:endParaRPr>
          </a:p>
        </p:txBody>
      </p:sp>
      <p:pic>
        <p:nvPicPr>
          <p:cNvPr id="577" name="Google Shape;577;p8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FFBC"/>
        </a:solidFill>
      </p:bgPr>
    </p:bg>
    <p:spTree>
      <p:nvGrpSpPr>
        <p:cNvPr id="581" name="Shape 581"/>
        <p:cNvGrpSpPr/>
        <p:nvPr/>
      </p:nvGrpSpPr>
      <p:grpSpPr>
        <a:xfrm>
          <a:off x="0" y="0"/>
          <a:ext cx="0" cy="0"/>
          <a:chOff x="0" y="0"/>
          <a:chExt cx="0" cy="0"/>
        </a:xfrm>
      </p:grpSpPr>
      <p:pic>
        <p:nvPicPr>
          <p:cNvPr id="582" name="Google Shape;582;p9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83" name="Google Shape;583;p90"/>
          <p:cNvSpPr txBox="1"/>
          <p:nvPr/>
        </p:nvSpPr>
        <p:spPr>
          <a:xfrm>
            <a:off x="1157250" y="1594250"/>
            <a:ext cx="6829500" cy="23154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chemeClr val="dk1"/>
              </a:buClr>
              <a:buSzPts val="1100"/>
              <a:buFont typeface="Arial"/>
              <a:buNone/>
            </a:pPr>
            <a:r>
              <a:rPr b="0" i="0" lang="es" sz="1800" u="none" cap="none" strike="noStrike">
                <a:solidFill>
                  <a:srgbClr val="000000"/>
                </a:solidFill>
                <a:latin typeface="Helvetica Neue Light"/>
                <a:ea typeface="Helvetica Neue Light"/>
                <a:cs typeface="Helvetica Neue Light"/>
                <a:sym typeface="Helvetica Neue Light"/>
              </a:rPr>
              <a:t>Un repositorio es un </a:t>
            </a:r>
            <a:r>
              <a:rPr b="1" i="0" lang="es" sz="1800" u="none" cap="none" strike="noStrike">
                <a:solidFill>
                  <a:srgbClr val="000000"/>
                </a:solidFill>
                <a:latin typeface="Helvetica Neue"/>
                <a:ea typeface="Helvetica Neue"/>
                <a:cs typeface="Helvetica Neue"/>
                <a:sym typeface="Helvetica Neue"/>
              </a:rPr>
              <a:t>espacio centralizado</a:t>
            </a:r>
            <a:r>
              <a:rPr b="0" i="0" lang="es" sz="1800" u="none" cap="none" strike="noStrike">
                <a:solidFill>
                  <a:srgbClr val="000000"/>
                </a:solidFill>
                <a:latin typeface="Helvetica Neue Light"/>
                <a:ea typeface="Helvetica Neue Light"/>
                <a:cs typeface="Helvetica Neue Light"/>
                <a:sym typeface="Helvetica Neue Light"/>
              </a:rPr>
              <a:t> donde se almacena, organiza, mantiene y difunde información.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chemeClr val="dk1"/>
              </a:buClr>
              <a:buSzPts val="11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chemeClr val="dk1"/>
              </a:buClr>
              <a:buSzPts val="1100"/>
              <a:buFont typeface="Arial"/>
              <a:buNone/>
            </a:pPr>
            <a:r>
              <a:rPr b="0" i="0" lang="es" sz="1800" u="none" cap="none" strike="noStrike">
                <a:solidFill>
                  <a:srgbClr val="000000"/>
                </a:solidFill>
                <a:latin typeface="Helvetica Neue Light"/>
                <a:ea typeface="Helvetica Neue Light"/>
                <a:cs typeface="Helvetica Neue Light"/>
                <a:sym typeface="Helvetica Neue Light"/>
              </a:rPr>
              <a:t>Será </a:t>
            </a:r>
            <a:r>
              <a:rPr b="1" i="0" lang="es" sz="1800" u="none" cap="none" strike="noStrike">
                <a:solidFill>
                  <a:srgbClr val="000000"/>
                </a:solidFill>
                <a:latin typeface="Helvetica Neue"/>
                <a:ea typeface="Helvetica Neue"/>
                <a:cs typeface="Helvetica Neue"/>
                <a:sym typeface="Helvetica Neue"/>
              </a:rPr>
              <a:t>“la carpeta” </a:t>
            </a:r>
            <a:r>
              <a:rPr b="0" i="0" lang="es" sz="1800" u="none" cap="none" strike="noStrike">
                <a:solidFill>
                  <a:srgbClr val="000000"/>
                </a:solidFill>
                <a:latin typeface="Helvetica Neue Light"/>
                <a:ea typeface="Helvetica Neue Light"/>
                <a:cs typeface="Helvetica Neue Light"/>
                <a:sym typeface="Helvetica Neue Light"/>
              </a:rPr>
              <a:t>donde guardaremos nuestro proyecto para más adelante compartirlo con el equipo a través de un repositorio en la nube (en internet, por ejemplo en Github)</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rgbClr val="000000"/>
              </a:solidFill>
              <a:latin typeface="Didact Gothic"/>
              <a:ea typeface="Didact Gothic"/>
              <a:cs typeface="Didact Gothic"/>
              <a:sym typeface="Didact Gothic"/>
            </a:endParaRPr>
          </a:p>
          <a:p>
            <a:pPr indent="0" lvl="0" marL="0" marR="0" rtl="0" algn="ctr">
              <a:lnSpc>
                <a:spcPct val="115000"/>
              </a:lnSpc>
              <a:spcBef>
                <a:spcPts val="0"/>
              </a:spcBef>
              <a:spcAft>
                <a:spcPts val="1200"/>
              </a:spcAft>
              <a:buClr>
                <a:srgbClr val="000000"/>
              </a:buClr>
              <a:buSzPts val="1800"/>
              <a:buFont typeface="Arial"/>
              <a:buNone/>
            </a:pPr>
            <a:r>
              <a:t/>
            </a:r>
            <a:endParaRPr b="0" i="0" sz="1800" u="none" cap="none" strike="noStrike">
              <a:solidFill>
                <a:srgbClr val="000000"/>
              </a:solidFill>
              <a:highlight>
                <a:srgbClr val="3DFFBC"/>
              </a:highlight>
              <a:latin typeface="Didact Gothic"/>
              <a:ea typeface="Didact Gothic"/>
              <a:cs typeface="Didact Gothic"/>
              <a:sym typeface="Didact Gothic"/>
            </a:endParaRPr>
          </a:p>
        </p:txBody>
      </p:sp>
      <p:sp>
        <p:nvSpPr>
          <p:cNvPr id="584" name="Google Shape;584;p90"/>
          <p:cNvSpPr txBox="1"/>
          <p:nvPr/>
        </p:nvSpPr>
        <p:spPr>
          <a:xfrm>
            <a:off x="1234000" y="720500"/>
            <a:ext cx="6724200" cy="643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000"/>
              <a:buFont typeface="Arial"/>
              <a:buNone/>
            </a:pPr>
            <a:r>
              <a:rPr b="0" i="1" lang="es" sz="3000" u="none" cap="none" strike="noStrike">
                <a:solidFill>
                  <a:srgbClr val="000000"/>
                </a:solidFill>
                <a:latin typeface="Anton"/>
                <a:ea typeface="Anton"/>
                <a:cs typeface="Anton"/>
                <a:sym typeface="Anton"/>
              </a:rPr>
              <a:t>¿Qué es un Repositorio?</a:t>
            </a:r>
            <a:endParaRPr b="1" i="1" sz="3000" u="none" cap="none" strike="noStrike">
              <a:solidFill>
                <a:srgbClr val="000000"/>
              </a:solidFill>
              <a:highlight>
                <a:schemeClr val="accent6"/>
              </a:highlight>
              <a:latin typeface="Anton"/>
              <a:ea typeface="Anton"/>
              <a:cs typeface="Anton"/>
              <a:sym typeface="Anton"/>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pic>
        <p:nvPicPr>
          <p:cNvPr id="589" name="Google Shape;589;p9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90" name="Google Shape;590;p91"/>
          <p:cNvSpPr txBox="1"/>
          <p:nvPr/>
        </p:nvSpPr>
        <p:spPr>
          <a:xfrm>
            <a:off x="643801" y="3632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INIT</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591" name="Google Shape;591;p91"/>
          <p:cNvSpPr txBox="1"/>
          <p:nvPr/>
        </p:nvSpPr>
        <p:spPr>
          <a:xfrm>
            <a:off x="1237800" y="1869288"/>
            <a:ext cx="6668400" cy="19821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Este comando se usa para crear un </a:t>
            </a:r>
            <a:r>
              <a:rPr b="1" i="0" lang="es" sz="1800" u="none" cap="none" strike="noStrike">
                <a:solidFill>
                  <a:srgbClr val="000000"/>
                </a:solidFill>
                <a:latin typeface="Helvetica Neue"/>
                <a:ea typeface="Helvetica Neue"/>
                <a:cs typeface="Helvetica Neue"/>
                <a:sym typeface="Helvetica Neue"/>
              </a:rPr>
              <a:t>nuevo repositorio</a:t>
            </a:r>
            <a:r>
              <a:rPr b="0" i="0" lang="es" sz="1800" u="none" cap="none" strike="noStrike">
                <a:solidFill>
                  <a:srgbClr val="000000"/>
                </a:solidFill>
                <a:latin typeface="Helvetica Neue Light"/>
                <a:ea typeface="Helvetica Neue Light"/>
                <a:cs typeface="Helvetica Neue Light"/>
                <a:sym typeface="Helvetica Neue Light"/>
              </a:rPr>
              <a:t> en Git. Nos crea un repositorio de manera local y lo hará en la carpeta donde estamos posicionados. También se le puede pasar </a:t>
            </a:r>
            <a:r>
              <a:rPr b="0" i="1" lang="es" sz="1800" u="none" cap="none" strike="noStrike">
                <a:solidFill>
                  <a:srgbClr val="000000"/>
                </a:solidFill>
                <a:highlight>
                  <a:srgbClr val="3CEFAB"/>
                </a:highlight>
                <a:latin typeface="Helvetica Neue Light"/>
                <a:ea typeface="Helvetica Neue Light"/>
                <a:cs typeface="Helvetica Neue Light"/>
                <a:sym typeface="Helvetica Neue Light"/>
              </a:rPr>
              <a:t>[</a:t>
            </a:r>
            <a:r>
              <a:rPr b="0" i="1" lang="es" sz="1800" u="none" cap="none" strike="noStrike">
                <a:solidFill>
                  <a:schemeClr val="dk1"/>
                </a:solidFill>
                <a:highlight>
                  <a:srgbClr val="3CEFAB"/>
                </a:highlight>
                <a:latin typeface="Helvetica Neue Light"/>
                <a:ea typeface="Helvetica Neue Light"/>
                <a:cs typeface="Helvetica Neue Light"/>
                <a:sym typeface="Helvetica Neue Light"/>
              </a:rPr>
              <a:t>nombre_de_la_carpeta]</a:t>
            </a:r>
            <a:r>
              <a:rPr b="0" i="0" lang="es" sz="1800" u="none" cap="none" strike="noStrike">
                <a:solidFill>
                  <a:srgbClr val="000000"/>
                </a:solidFill>
                <a:latin typeface="Helvetica Neue Light"/>
                <a:ea typeface="Helvetica Neue Light"/>
                <a:cs typeface="Helvetica Neue Light"/>
                <a:sym typeface="Helvetica Neue Light"/>
              </a:rPr>
              <a:t> y creará una con ese nombre.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457200" lvl="0" marL="1371600" marR="0" rtl="0" algn="l">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A continuación vemos el ejemplo</a:t>
            </a:r>
            <a:endParaRPr b="0" i="0" sz="1800" u="none" cap="none" strike="noStrike">
              <a:solidFill>
                <a:srgbClr val="000000"/>
              </a:solidFill>
              <a:latin typeface="Helvetica Neue Light"/>
              <a:ea typeface="Helvetica Neue Light"/>
              <a:cs typeface="Helvetica Neue Light"/>
              <a:sym typeface="Helvetica Neue Light"/>
            </a:endParaRPr>
          </a:p>
          <a:p>
            <a:pPr indent="457200" lvl="0" marL="2743200" marR="0" rtl="0" algn="l">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 </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graphicFrame>
        <p:nvGraphicFramePr>
          <p:cNvPr id="596" name="Google Shape;596;p92"/>
          <p:cNvGraphicFramePr/>
          <p:nvPr/>
        </p:nvGraphicFramePr>
        <p:xfrm>
          <a:off x="437875" y="1214725"/>
          <a:ext cx="3000000" cy="3000000"/>
        </p:xfrm>
        <a:graphic>
          <a:graphicData uri="http://schemas.openxmlformats.org/drawingml/2006/table">
            <a:tbl>
              <a:tblPr>
                <a:noFill/>
                <a:tableStyleId>{39DC792E-66A4-4FE4-AABE-4F70240AAB10}</a:tableStyleId>
              </a:tblPr>
              <a:tblGrid>
                <a:gridCol w="8316575"/>
              </a:tblGrid>
              <a:tr h="3439575">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434343"/>
                          </a:solidFill>
                          <a:highlight>
                            <a:srgbClr val="000000"/>
                          </a:highlight>
                          <a:latin typeface="Didact Gothic"/>
                          <a:ea typeface="Didact Gothic"/>
                          <a:cs typeface="Didact Gothic"/>
                          <a:sym typeface="Didact Gothic"/>
                        </a:rPr>
                        <a:t>/* Paso 1: Me ubico en la carpeta donde quiero crear mi proyecto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rgbClr val="000000"/>
                          </a:highlight>
                          <a:latin typeface="Didact Gothic"/>
                          <a:ea typeface="Didact Gothic"/>
                          <a:cs typeface="Didact Gothic"/>
                          <a:sym typeface="Didact Gothic"/>
                        </a:rPr>
                        <a:t>john@MyShopSolutions</a:t>
                      </a:r>
                      <a:r>
                        <a:rPr lang="es" sz="1600" u="none" cap="none" strike="noStrike">
                          <a:solidFill>
                            <a:srgbClr val="FF00FF"/>
                          </a:solidFill>
                          <a:highlight>
                            <a:srgbClr val="000000"/>
                          </a:highlight>
                          <a:latin typeface="Didact Gothic"/>
                          <a:ea typeface="Didact Gothic"/>
                          <a:cs typeface="Didact Gothic"/>
                          <a:sym typeface="Didact Gothic"/>
                        </a:rPr>
                        <a:t> :~</a:t>
                      </a:r>
                      <a:r>
                        <a:rPr lang="es" sz="1600" u="none" cap="none" strike="noStrike">
                          <a:solidFill>
                            <a:srgbClr val="F3F3F3"/>
                          </a:solidFill>
                          <a:highlight>
                            <a:schemeClr val="dk1"/>
                          </a:highlight>
                          <a:latin typeface="Didact Gothic"/>
                          <a:ea typeface="Didact Gothic"/>
                          <a:cs typeface="Didact Gothic"/>
                          <a:sym typeface="Didact Gothic"/>
                        </a:rPr>
                        <a:t>$ cd Documents/Proyectos_Coder/</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434343"/>
                          </a:solidFill>
                          <a:highlight>
                            <a:schemeClr val="dk1"/>
                          </a:highlight>
                          <a:latin typeface="Didact Gothic"/>
                          <a:ea typeface="Didact Gothic"/>
                          <a:cs typeface="Didact Gothic"/>
                          <a:sym typeface="Didact Gothic"/>
                        </a:rPr>
                        <a:t>/* Paso 2: Ya dentro de la carpeta inicio el proyecto con el nombre que le asigne a mi repositorio*/</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a:t>
                      </a:r>
                      <a:r>
                        <a:rPr lang="es" sz="1600" u="none" cap="none" strike="noStrike">
                          <a:solidFill>
                            <a:srgbClr val="F3F3F3"/>
                          </a:solidFill>
                          <a:highlight>
                            <a:srgbClr val="000000"/>
                          </a:highlight>
                          <a:latin typeface="Didact Gothic"/>
                          <a:ea typeface="Didact Gothic"/>
                          <a:cs typeface="Didact Gothic"/>
                          <a:sym typeface="Didact Gothic"/>
                        </a:rPr>
                        <a:t>$ git init mi_repositorio</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434343"/>
                          </a:solidFill>
                          <a:highlight>
                            <a:srgbClr val="000000"/>
                          </a:highlight>
                          <a:latin typeface="Didact Gothic"/>
                          <a:ea typeface="Didact Gothic"/>
                          <a:cs typeface="Didact Gothic"/>
                          <a:sym typeface="Didact Gothic"/>
                        </a:rPr>
                        <a:t>/* Arrojará el siguiente mensaje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Initialized empty Git repository in /home/usuario/Documents/Proyectos_Coder/mi_repositorio/.git/</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434343"/>
                          </a:solidFill>
                          <a:highlight>
                            <a:srgbClr val="000000"/>
                          </a:highlight>
                          <a:latin typeface="Didact Gothic"/>
                          <a:ea typeface="Didact Gothic"/>
                          <a:cs typeface="Didact Gothic"/>
                          <a:sym typeface="Didact Gothic"/>
                        </a:rPr>
                        <a:t>/* Paso 3: Comprobamos que el repositorio se creó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a:t>
                      </a:r>
                      <a:r>
                        <a:rPr lang="es" sz="1600" u="none" cap="none" strike="noStrike">
                          <a:solidFill>
                            <a:srgbClr val="F3F3F3"/>
                          </a:solidFill>
                          <a:highlight>
                            <a:schemeClr val="dk1"/>
                          </a:highlight>
                          <a:latin typeface="Didact Gothic"/>
                          <a:ea typeface="Didact Gothic"/>
                          <a:cs typeface="Didact Gothic"/>
                          <a:sym typeface="Didact Gothic"/>
                        </a:rPr>
                        <a:t>$ dir</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mi_repositorio</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434343"/>
                          </a:solidFill>
                          <a:highlight>
                            <a:srgbClr val="000000"/>
                          </a:highlight>
                          <a:latin typeface="Didact Gothic"/>
                          <a:ea typeface="Didact Gothic"/>
                          <a:cs typeface="Didact Gothic"/>
                          <a:sym typeface="Didact Gothic"/>
                        </a:rPr>
                        <a:t>/* Paso 4: Me ubico en mi repositorio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a:t>
                      </a:r>
                      <a:r>
                        <a:rPr lang="es" sz="1600" u="none" cap="none" strike="noStrike">
                          <a:solidFill>
                            <a:srgbClr val="F3F3F3"/>
                          </a:solidFill>
                          <a:highlight>
                            <a:schemeClr val="dk1"/>
                          </a:highlight>
                          <a:latin typeface="Didact Gothic"/>
                          <a:ea typeface="Didact Gothic"/>
                          <a:cs typeface="Didact Gothic"/>
                          <a:sym typeface="Didact Gothic"/>
                        </a:rPr>
                        <a:t>$ cd mi_repositorio</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a:t>
                      </a:r>
                      <a:endParaRPr sz="16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597" name="Google Shape;597;p9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598" name="Google Shape;598;p92"/>
          <p:cNvSpPr txBox="1"/>
          <p:nvPr/>
        </p:nvSpPr>
        <p:spPr>
          <a:xfrm>
            <a:off x="1077401" y="1102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INIT</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pic>
        <p:nvPicPr>
          <p:cNvPr id="599" name="Google Shape;599;p92"/>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pic>
        <p:nvPicPr>
          <p:cNvPr id="604" name="Google Shape;604;p93"/>
          <p:cNvPicPr preferRelativeResize="0"/>
          <p:nvPr/>
        </p:nvPicPr>
        <p:blipFill rotWithShape="1">
          <a:blip r:embed="rId3">
            <a:alphaModFix/>
          </a:blip>
          <a:srcRect b="0" l="0" r="0" t="0"/>
          <a:stretch/>
        </p:blipFill>
        <p:spPr>
          <a:xfrm>
            <a:off x="4438325" y="2356788"/>
            <a:ext cx="4133850" cy="2238375"/>
          </a:xfrm>
          <a:prstGeom prst="rect">
            <a:avLst/>
          </a:prstGeom>
          <a:noFill/>
          <a:ln>
            <a:noFill/>
          </a:ln>
        </p:spPr>
      </p:pic>
      <p:pic>
        <p:nvPicPr>
          <p:cNvPr id="605" name="Google Shape;605;p93"/>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606" name="Google Shape;606;p93"/>
          <p:cNvSpPr txBox="1"/>
          <p:nvPr/>
        </p:nvSpPr>
        <p:spPr>
          <a:xfrm>
            <a:off x="643801" y="1908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STATUS</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607" name="Google Shape;607;p93"/>
          <p:cNvSpPr txBox="1"/>
          <p:nvPr/>
        </p:nvSpPr>
        <p:spPr>
          <a:xfrm>
            <a:off x="364200" y="1311763"/>
            <a:ext cx="8415600" cy="32121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Ya hemos visto cómo inicializar un repositorio localmente utilizando </a:t>
            </a:r>
            <a:r>
              <a:rPr b="0" i="1" lang="es" sz="1800" u="none" cap="none" strike="noStrike">
                <a:solidFill>
                  <a:schemeClr val="dk1"/>
                </a:solidFill>
                <a:latin typeface="Helvetica Neue Light"/>
                <a:ea typeface="Helvetica Neue Light"/>
                <a:cs typeface="Helvetica Neue Light"/>
                <a:sym typeface="Helvetica Neue Light"/>
              </a:rPr>
              <a:t>git init</a:t>
            </a:r>
            <a:r>
              <a:rPr b="0" i="0" lang="es" sz="1800" u="none" cap="none" strike="noStrike">
                <a:solidFill>
                  <a:schemeClr val="dk1"/>
                </a:solidFill>
                <a:latin typeface="Helvetica Neue Light"/>
                <a:ea typeface="Helvetica Neue Light"/>
                <a:cs typeface="Helvetica Neue Light"/>
                <a:sym typeface="Helvetica Neue Light"/>
              </a:rPr>
              <a:t>.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Ahora nos toca crear los archivos que vamos a usar en este repositorio.</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chemeClr val="dk1"/>
                </a:solidFill>
                <a:latin typeface="Helvetica Neue"/>
                <a:ea typeface="Helvetica Neue"/>
                <a:cs typeface="Helvetica Neue"/>
                <a:sym typeface="Helvetica Neue"/>
              </a:rPr>
              <a:t>Vamos a Sublime Text:</a:t>
            </a:r>
            <a:endParaRPr b="1" i="0" sz="1800" u="none" cap="none" strike="noStrike">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just">
              <a:lnSpc>
                <a:spcPct val="150000"/>
              </a:lnSpc>
              <a:spcBef>
                <a:spcPts val="0"/>
              </a:spcBef>
              <a:spcAft>
                <a:spcPts val="0"/>
              </a:spcAft>
              <a:buClr>
                <a:srgbClr val="3CEFAB"/>
              </a:buClr>
              <a:buSzPts val="1800"/>
              <a:buFont typeface="Helvetica Neue"/>
              <a:buAutoNum type="arabicPeriod"/>
            </a:pPr>
            <a:r>
              <a:rPr b="0" i="0" lang="es" sz="1800" u="none" cap="none" strike="noStrike">
                <a:solidFill>
                  <a:schemeClr val="dk1"/>
                </a:solidFill>
                <a:latin typeface="Helvetica Neue Light"/>
                <a:ea typeface="Helvetica Neue Light"/>
                <a:cs typeface="Helvetica Neue Light"/>
                <a:sym typeface="Helvetica Neue Light"/>
              </a:rPr>
              <a:t>Buscamos el repositorio creado</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Didact Gothic"/>
              <a:ea typeface="Didact Gothic"/>
              <a:cs typeface="Didact Gothic"/>
              <a:sym typeface="Didact Gothic"/>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rgbClr val="444444"/>
              </a:solidFill>
              <a:highlight>
                <a:srgbClr val="FFFFFF"/>
              </a:highlight>
              <a:latin typeface="Didact Gothic"/>
              <a:ea typeface="Didact Gothic"/>
              <a:cs typeface="Didact Gothic"/>
              <a:sym typeface="Didact Gothic"/>
            </a:endParaRPr>
          </a:p>
        </p:txBody>
      </p:sp>
      <p:pic>
        <p:nvPicPr>
          <p:cNvPr id="608" name="Google Shape;608;p93"/>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pic>
        <p:nvPicPr>
          <p:cNvPr id="613" name="Google Shape;613;p9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14" name="Google Shape;614;p94"/>
          <p:cNvSpPr txBox="1"/>
          <p:nvPr/>
        </p:nvSpPr>
        <p:spPr>
          <a:xfrm>
            <a:off x="10774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STATUS</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615" name="Google Shape;615;p94"/>
          <p:cNvSpPr txBox="1"/>
          <p:nvPr/>
        </p:nvSpPr>
        <p:spPr>
          <a:xfrm>
            <a:off x="364200" y="1598575"/>
            <a:ext cx="8415600" cy="6879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1" i="0" lang="es" sz="1800" u="none" cap="none" strike="noStrike">
                <a:solidFill>
                  <a:srgbClr val="3DFFBC"/>
                </a:solidFill>
                <a:highlight>
                  <a:schemeClr val="lt1"/>
                </a:highlight>
                <a:latin typeface="Helvetica Neue"/>
                <a:ea typeface="Helvetica Neue"/>
                <a:cs typeface="Helvetica Neue"/>
                <a:sym typeface="Helvetica Neue"/>
              </a:rPr>
              <a:t>2</a:t>
            </a:r>
            <a:r>
              <a:rPr b="1" i="0" lang="es" sz="1800" u="none" cap="none" strike="noStrike">
                <a:solidFill>
                  <a:srgbClr val="3DFFBC"/>
                </a:solidFill>
                <a:latin typeface="Helvetica Neue"/>
                <a:ea typeface="Helvetica Neue"/>
                <a:cs typeface="Helvetica Neue"/>
                <a:sym typeface="Helvetica Neue"/>
              </a:rPr>
              <a:t>.</a:t>
            </a:r>
            <a:r>
              <a:rPr b="0" i="0" lang="es" sz="1800" u="none" cap="none" strike="noStrike">
                <a:solidFill>
                  <a:schemeClr val="dk1"/>
                </a:solidFill>
                <a:latin typeface="Helvetica Neue Light"/>
                <a:ea typeface="Helvetica Neue Light"/>
                <a:cs typeface="Helvetica Neue Light"/>
                <a:sym typeface="Helvetica Neue Light"/>
              </a:rPr>
              <a:t> Creamos un archivo index.html que se guardará en el repositorio</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Didact Gothic"/>
              <a:ea typeface="Didact Gothic"/>
              <a:cs typeface="Didact Gothic"/>
              <a:sym typeface="Didact Gothic"/>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rgbClr val="444444"/>
              </a:solidFill>
              <a:highlight>
                <a:srgbClr val="FFFFFF"/>
              </a:highlight>
              <a:latin typeface="Didact Gothic"/>
              <a:ea typeface="Didact Gothic"/>
              <a:cs typeface="Didact Gothic"/>
              <a:sym typeface="Didact Gothic"/>
            </a:endParaRPr>
          </a:p>
        </p:txBody>
      </p:sp>
      <p:pic>
        <p:nvPicPr>
          <p:cNvPr id="616" name="Google Shape;616;p94"/>
          <p:cNvPicPr preferRelativeResize="0"/>
          <p:nvPr/>
        </p:nvPicPr>
        <p:blipFill rotWithShape="1">
          <a:blip r:embed="rId4">
            <a:alphaModFix/>
          </a:blip>
          <a:srcRect b="0" l="0" r="0" t="0"/>
          <a:stretch/>
        </p:blipFill>
        <p:spPr>
          <a:xfrm>
            <a:off x="1861300" y="2107400"/>
            <a:ext cx="5421393" cy="2552225"/>
          </a:xfrm>
          <a:prstGeom prst="rect">
            <a:avLst/>
          </a:prstGeom>
          <a:noFill/>
          <a:ln>
            <a:noFill/>
          </a:ln>
        </p:spPr>
      </p:pic>
      <p:pic>
        <p:nvPicPr>
          <p:cNvPr id="617" name="Google Shape;617;p94"/>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graphicFrame>
        <p:nvGraphicFramePr>
          <p:cNvPr id="622" name="Google Shape;622;p95"/>
          <p:cNvGraphicFramePr/>
          <p:nvPr/>
        </p:nvGraphicFramePr>
        <p:xfrm>
          <a:off x="454500" y="371200"/>
          <a:ext cx="3000000" cy="3000000"/>
        </p:xfrm>
        <a:graphic>
          <a:graphicData uri="http://schemas.openxmlformats.org/drawingml/2006/table">
            <a:tbl>
              <a:tblPr>
                <a:noFill/>
                <a:tableStyleId>{39DC792E-66A4-4FE4-AABE-4F70240AAB10}</a:tableStyleId>
              </a:tblPr>
              <a:tblGrid>
                <a:gridCol w="3572250"/>
              </a:tblGrid>
              <a:tr h="4145175">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a:t>
                      </a:r>
                      <a:r>
                        <a:rPr lang="es" sz="1600" u="none" cap="none" strike="noStrike">
                          <a:solidFill>
                            <a:srgbClr val="F3F3F3"/>
                          </a:solidFill>
                          <a:highlight>
                            <a:srgbClr val="000000"/>
                          </a:highlight>
                          <a:latin typeface="Didact Gothic"/>
                          <a:ea typeface="Didact Gothic"/>
                          <a:cs typeface="Didact Gothic"/>
                          <a:sym typeface="Didact Gothic"/>
                        </a:rPr>
                        <a:t>git status</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On branch master</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No commits yet</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Untracked files:</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  (use "git add &lt;file&gt;..." to include in what will be committed)</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        </a:t>
                      </a:r>
                      <a:r>
                        <a:rPr lang="es" sz="1600" u="none" cap="none" strike="noStrike">
                          <a:solidFill>
                            <a:srgbClr val="FF0000"/>
                          </a:solidFill>
                          <a:highlight>
                            <a:srgbClr val="000000"/>
                          </a:highlight>
                          <a:latin typeface="Didact Gothic"/>
                          <a:ea typeface="Didact Gothic"/>
                          <a:cs typeface="Didact Gothic"/>
                          <a:sym typeface="Didact Gothic"/>
                        </a:rPr>
                        <a:t>index.html</a:t>
                      </a:r>
                      <a:endParaRPr sz="1600" u="none" cap="none" strike="noStrike">
                        <a:solidFill>
                          <a:srgbClr val="FF0000"/>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nothing added to commit but untracked files present (use "git add" to track)</a:t>
                      </a:r>
                      <a:endParaRPr sz="16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623" name="Google Shape;623;p9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24" name="Google Shape;624;p95"/>
          <p:cNvSpPr txBox="1"/>
          <p:nvPr/>
        </p:nvSpPr>
        <p:spPr>
          <a:xfrm>
            <a:off x="2353976" y="2503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STATUS</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625" name="Google Shape;625;p95"/>
          <p:cNvSpPr txBox="1"/>
          <p:nvPr/>
        </p:nvSpPr>
        <p:spPr>
          <a:xfrm>
            <a:off x="5010850" y="1627275"/>
            <a:ext cx="3000000" cy="17085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1800"/>
              <a:buFont typeface="Arial"/>
              <a:buNone/>
            </a:pPr>
            <a:r>
              <a:rPr b="1" i="0" lang="es" sz="1800" u="none" cap="none" strike="noStrike">
                <a:solidFill>
                  <a:srgbClr val="3DFFBC"/>
                </a:solidFill>
                <a:latin typeface="Helvetica Neue"/>
                <a:ea typeface="Helvetica Neue"/>
                <a:cs typeface="Helvetica Neue"/>
                <a:sym typeface="Helvetica Neue"/>
              </a:rPr>
              <a:t>3.</a:t>
            </a:r>
            <a:r>
              <a:rPr b="0" i="0" lang="es" sz="1800" u="none" cap="none" strike="noStrike">
                <a:solidFill>
                  <a:schemeClr val="dk1"/>
                </a:solidFill>
                <a:latin typeface="Helvetica Neue Light"/>
                <a:ea typeface="Helvetica Neue Light"/>
                <a:cs typeface="Helvetica Neue Light"/>
                <a:sym typeface="Helvetica Neue Light"/>
              </a:rPr>
              <a:t> Vamos a la terminal y con </a:t>
            </a:r>
            <a:r>
              <a:rPr b="0" i="1" lang="es" sz="1800" u="none" cap="none" strike="noStrike">
                <a:solidFill>
                  <a:schemeClr val="dk1"/>
                </a:solidFill>
                <a:latin typeface="Helvetica Neue Light"/>
                <a:ea typeface="Helvetica Neue Light"/>
                <a:cs typeface="Helvetica Neue Light"/>
                <a:sym typeface="Helvetica Neue Light"/>
              </a:rPr>
              <a:t>git status </a:t>
            </a:r>
            <a:r>
              <a:rPr b="0" i="0" lang="es" sz="1800" u="none" cap="none" strike="noStrike">
                <a:solidFill>
                  <a:schemeClr val="dk1"/>
                </a:solidFill>
                <a:latin typeface="Helvetica Neue Light"/>
                <a:ea typeface="Helvetica Neue Light"/>
                <a:cs typeface="Helvetica Neue Light"/>
                <a:sym typeface="Helvetica Neue Light"/>
              </a:rPr>
              <a:t>chequeamos el estado de nuestro repositorio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626" name="Google Shape;626;p95"/>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pic>
        <p:nvPicPr>
          <p:cNvPr id="631" name="Google Shape;631;p9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32" name="Google Shape;632;p96"/>
          <p:cNvSpPr txBox="1"/>
          <p:nvPr/>
        </p:nvSpPr>
        <p:spPr>
          <a:xfrm>
            <a:off x="1085525" y="372625"/>
            <a:ext cx="7426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¿Recuerdan los 3 estados?</a:t>
            </a:r>
            <a:endParaRPr b="0" i="1" sz="3500" u="none" cap="none" strike="noStrike">
              <a:solidFill>
                <a:srgbClr val="000000"/>
              </a:solidFill>
              <a:latin typeface="Anton"/>
              <a:ea typeface="Anton"/>
              <a:cs typeface="Anton"/>
              <a:sym typeface="Anton"/>
            </a:endParaRPr>
          </a:p>
        </p:txBody>
      </p:sp>
      <p:pic>
        <p:nvPicPr>
          <p:cNvPr id="633" name="Google Shape;633;p96"/>
          <p:cNvPicPr preferRelativeResize="0"/>
          <p:nvPr/>
        </p:nvPicPr>
        <p:blipFill rotWithShape="1">
          <a:blip r:embed="rId4">
            <a:alphaModFix/>
          </a:blip>
          <a:srcRect b="0" l="0" r="0" t="0"/>
          <a:stretch/>
        </p:blipFill>
        <p:spPr>
          <a:xfrm>
            <a:off x="3381750" y="1070415"/>
            <a:ext cx="5358940" cy="3581834"/>
          </a:xfrm>
          <a:prstGeom prst="rect">
            <a:avLst/>
          </a:prstGeom>
          <a:noFill/>
          <a:ln>
            <a:noFill/>
          </a:ln>
        </p:spPr>
      </p:pic>
      <p:cxnSp>
        <p:nvCxnSpPr>
          <p:cNvPr id="634" name="Google Shape;634;p96"/>
          <p:cNvCxnSpPr/>
          <p:nvPr/>
        </p:nvCxnSpPr>
        <p:spPr>
          <a:xfrm>
            <a:off x="2307975" y="16775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635" name="Google Shape;635;p96"/>
          <p:cNvSpPr txBox="1"/>
          <p:nvPr/>
        </p:nvSpPr>
        <p:spPr>
          <a:xfrm>
            <a:off x="270300" y="1330925"/>
            <a:ext cx="1980600" cy="1261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Estamos aquí con el </a:t>
            </a:r>
            <a:r>
              <a:rPr b="0" i="0" lang="es" sz="1800" u="none" cap="none" strike="noStrike">
                <a:solidFill>
                  <a:srgbClr val="000000"/>
                </a:solidFill>
                <a:highlight>
                  <a:srgbClr val="3CEFAB"/>
                </a:highlight>
                <a:latin typeface="Helvetica Neue Light"/>
                <a:ea typeface="Helvetica Neue Light"/>
                <a:cs typeface="Helvetica Neue Light"/>
                <a:sym typeface="Helvetica Neue Light"/>
              </a:rPr>
              <a:t>index.html</a:t>
            </a:r>
            <a:r>
              <a:rPr b="0" i="1"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creado</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pic>
        <p:nvPicPr>
          <p:cNvPr id="640" name="Google Shape;640;p9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41" name="Google Shape;641;p97"/>
          <p:cNvSpPr txBox="1"/>
          <p:nvPr/>
        </p:nvSpPr>
        <p:spPr>
          <a:xfrm>
            <a:off x="643801" y="2502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ADD  </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642" name="Google Shape;642;p97"/>
          <p:cNvSpPr txBox="1"/>
          <p:nvPr/>
        </p:nvSpPr>
        <p:spPr>
          <a:xfrm>
            <a:off x="696525" y="1507225"/>
            <a:ext cx="78564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Ahora se necesita agregar el o los archivos al </a:t>
            </a:r>
            <a:r>
              <a:rPr b="1" i="0" lang="es" sz="1800" u="none" cap="none" strike="noStrike">
                <a:solidFill>
                  <a:schemeClr val="dk1"/>
                </a:solidFill>
                <a:latin typeface="Helvetica Neue"/>
                <a:ea typeface="Helvetica Neue"/>
                <a:cs typeface="Helvetica Neue"/>
                <a:sym typeface="Helvetica Neue"/>
              </a:rPr>
              <a:t>Staging Area</a:t>
            </a:r>
            <a:r>
              <a:rPr b="0" i="0" lang="es" sz="1800" u="none" cap="none" strike="noStrike">
                <a:solidFill>
                  <a:schemeClr val="dk1"/>
                </a:solidFill>
                <a:latin typeface="Helvetica Neue Light"/>
                <a:ea typeface="Helvetica Neue Light"/>
                <a:cs typeface="Helvetica Neue Light"/>
                <a:sym typeface="Helvetica Neue Light"/>
              </a:rPr>
              <a:t>. En nuestro caso, para el index.html vamos a usar el comando </a:t>
            </a:r>
            <a:r>
              <a:rPr b="0" i="1" lang="es" sz="1800" u="none" cap="none" strike="noStrike">
                <a:solidFill>
                  <a:schemeClr val="dk1"/>
                </a:solidFill>
                <a:highlight>
                  <a:srgbClr val="3CEFAB"/>
                </a:highlight>
                <a:latin typeface="Helvetica Neue Light"/>
                <a:ea typeface="Helvetica Neue Light"/>
                <a:cs typeface="Helvetica Neue Light"/>
                <a:sym typeface="Helvetica Neue Light"/>
              </a:rPr>
              <a:t>git add + el nombre del archivo</a:t>
            </a:r>
            <a:r>
              <a:rPr b="0" i="1"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chemeClr val="dk1"/>
                </a:solidFill>
                <a:latin typeface="Helvetica Neue Light"/>
                <a:ea typeface="Helvetica Neue Light"/>
                <a:cs typeface="Helvetica Neue Light"/>
                <a:sym typeface="Helvetica Neue Light"/>
              </a:rPr>
              <a:t>lo cual permite adherir el archivo para subirlo luego al repositorio. También se puede usar </a:t>
            </a:r>
            <a:r>
              <a:rPr b="0" i="1" lang="es" sz="1800" u="none" cap="none" strike="noStrike">
                <a:solidFill>
                  <a:schemeClr val="dk1"/>
                </a:solidFill>
                <a:latin typeface="Helvetica Neue Light"/>
                <a:ea typeface="Helvetica Neue Light"/>
                <a:cs typeface="Helvetica Neue Light"/>
                <a:sym typeface="Helvetica Neue Light"/>
              </a:rPr>
              <a:t>git add . </a:t>
            </a:r>
            <a:r>
              <a:rPr b="0" i="0" lang="es" sz="1800" u="none" cap="none" strike="noStrike">
                <a:solidFill>
                  <a:schemeClr val="dk1"/>
                </a:solidFill>
                <a:latin typeface="Helvetica Neue Light"/>
                <a:ea typeface="Helvetica Neue Light"/>
                <a:cs typeface="Helvetica Neue Light"/>
                <a:sym typeface="Helvetica Neue Light"/>
              </a:rPr>
              <a:t>que adhiere todos los archivos nuevos.</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Para verificar si funciono, nuevamente utilizamos </a:t>
            </a:r>
            <a:r>
              <a:rPr b="1" i="1" lang="es" sz="1800" u="none" cap="none" strike="noStrike">
                <a:solidFill>
                  <a:schemeClr val="dk1"/>
                </a:solidFill>
                <a:latin typeface="Helvetica Neue"/>
                <a:ea typeface="Helvetica Neue"/>
                <a:cs typeface="Helvetica Neue"/>
                <a:sym typeface="Helvetica Neue"/>
              </a:rPr>
              <a:t>git status</a:t>
            </a:r>
            <a:endParaRPr b="1" i="1" sz="1800" u="none" cap="none" strike="noStrike">
              <a:solidFill>
                <a:schemeClr val="dk1"/>
              </a:solidFill>
              <a:latin typeface="Helvetica Neue"/>
              <a:ea typeface="Helvetica Neue"/>
              <a:cs typeface="Helvetica Neue"/>
              <a:sym typeface="Helvetica Neue"/>
            </a:endParaRPr>
          </a:p>
          <a:p>
            <a:pPr indent="0" lvl="0" marL="0" marR="0" rtl="0" algn="ctr">
              <a:lnSpc>
                <a:spcPct val="150000"/>
              </a:lnSpc>
              <a:spcBef>
                <a:spcPts val="0"/>
              </a:spcBef>
              <a:spcAft>
                <a:spcPts val="0"/>
              </a:spcAft>
              <a:buClr>
                <a:srgbClr val="000000"/>
              </a:buClr>
              <a:buSzPts val="1800"/>
              <a:buFont typeface="Arial"/>
              <a:buNone/>
            </a:pPr>
            <a:r>
              <a:t/>
            </a:r>
            <a:endParaRPr b="1" i="1" sz="1800" u="none" cap="none" strike="noStrike">
              <a:solidFill>
                <a:schemeClr val="dk1"/>
              </a:solidFill>
              <a:latin typeface="Helvetica Neue"/>
              <a:ea typeface="Helvetica Neue"/>
              <a:cs typeface="Helvetica Neue"/>
              <a:sym typeface="Helvetica Neue"/>
            </a:endParaRPr>
          </a:p>
          <a:p>
            <a:pPr indent="0" lvl="0" marL="0" marR="0" rtl="0" algn="ctr">
              <a:lnSpc>
                <a:spcPct val="150000"/>
              </a:lnSpc>
              <a:spcBef>
                <a:spcPts val="0"/>
              </a:spcBef>
              <a:spcAft>
                <a:spcPts val="0"/>
              </a:spcAft>
              <a:buClr>
                <a:srgbClr val="000000"/>
              </a:buClr>
              <a:buSzPts val="1800"/>
              <a:buFont typeface="Arial"/>
              <a:buNone/>
            </a:pPr>
            <a:r>
              <a:t/>
            </a:r>
            <a:endParaRPr b="1" i="1" sz="18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pic>
        <p:nvPicPr>
          <p:cNvPr id="647" name="Google Shape;647;p9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48" name="Google Shape;648;p98"/>
          <p:cNvSpPr txBox="1"/>
          <p:nvPr/>
        </p:nvSpPr>
        <p:spPr>
          <a:xfrm>
            <a:off x="643801" y="3122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ADD </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graphicFrame>
        <p:nvGraphicFramePr>
          <p:cNvPr id="649" name="Google Shape;649;p98"/>
          <p:cNvGraphicFramePr/>
          <p:nvPr/>
        </p:nvGraphicFramePr>
        <p:xfrm>
          <a:off x="432725" y="1608313"/>
          <a:ext cx="3000000" cy="3000000"/>
        </p:xfrm>
        <a:graphic>
          <a:graphicData uri="http://schemas.openxmlformats.org/drawingml/2006/table">
            <a:tbl>
              <a:tblPr>
                <a:noFill/>
                <a:tableStyleId>{39DC792E-66A4-4FE4-AABE-4F70240AAB10}</a:tableStyleId>
              </a:tblPr>
              <a:tblGrid>
                <a:gridCol w="8435575"/>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800" u="none" cap="none" strike="noStrike">
                          <a:solidFill>
                            <a:srgbClr val="F3F3F3"/>
                          </a:solidFill>
                          <a:highlight>
                            <a:srgbClr val="000000"/>
                          </a:highlight>
                          <a:latin typeface="Didact Gothic"/>
                          <a:ea typeface="Didact Gothic"/>
                          <a:cs typeface="Didact Gothic"/>
                          <a:sym typeface="Didact Gothic"/>
                        </a:rPr>
                        <a:t> git add index.html</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800" u="none" cap="none" strike="noStrike">
                          <a:solidFill>
                            <a:srgbClr val="F3F3F3"/>
                          </a:solidFill>
                          <a:highlight>
                            <a:srgbClr val="000000"/>
                          </a:highlight>
                          <a:latin typeface="Didact Gothic"/>
                          <a:ea typeface="Didact Gothic"/>
                          <a:cs typeface="Didact Gothic"/>
                          <a:sym typeface="Didact Gothic"/>
                        </a:rPr>
                        <a:t> git status</a:t>
                      </a:r>
                      <a:br>
                        <a:rPr lang="es" sz="1800" u="none" cap="none" strike="noStrike">
                          <a:solidFill>
                            <a:srgbClr val="F3F3F3"/>
                          </a:solidFill>
                          <a:highlight>
                            <a:srgbClr val="000000"/>
                          </a:highlight>
                          <a:latin typeface="Didact Gothic"/>
                          <a:ea typeface="Didact Gothic"/>
                          <a:cs typeface="Didact Gothic"/>
                          <a:sym typeface="Didact Gothic"/>
                        </a:rPr>
                      </a:br>
                      <a:r>
                        <a:rPr lang="es" sz="1800" u="none" cap="none" strike="noStrike">
                          <a:solidFill>
                            <a:srgbClr val="F3F3F3"/>
                          </a:solidFill>
                          <a:highlight>
                            <a:srgbClr val="000000"/>
                          </a:highlight>
                          <a:latin typeface="Didact Gothic"/>
                          <a:ea typeface="Didact Gothic"/>
                          <a:cs typeface="Didact Gothic"/>
                          <a:sym typeface="Didact Gothic"/>
                        </a:rPr>
                        <a:t>On branch master</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No commits yet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Changes to be committed:</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(use "git rm --cached &lt;file&gt;..." to unstage)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a:t>
                      </a:r>
                      <a:r>
                        <a:rPr lang="es" sz="1800" u="none" cap="none" strike="noStrike">
                          <a:solidFill>
                            <a:srgbClr val="6AA84F"/>
                          </a:solidFill>
                          <a:highlight>
                            <a:srgbClr val="000000"/>
                          </a:highlight>
                          <a:latin typeface="Didact Gothic"/>
                          <a:ea typeface="Didact Gothic"/>
                          <a:cs typeface="Didact Gothic"/>
                          <a:sym typeface="Didact Gothic"/>
                        </a:rPr>
                        <a:t>   new file:   index.html</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650" name="Google Shape;650;p98"/>
          <p:cNvSpPr txBox="1"/>
          <p:nvPr/>
        </p:nvSpPr>
        <p:spPr>
          <a:xfrm>
            <a:off x="643800" y="1010050"/>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Así funciona Git Add 👇</a:t>
            </a:r>
            <a:endParaRPr b="0" i="0" sz="1400" u="none" cap="none" strike="noStrike">
              <a:solidFill>
                <a:srgbClr val="000000"/>
              </a:solidFill>
              <a:latin typeface="Arial"/>
              <a:ea typeface="Arial"/>
              <a:cs typeface="Arial"/>
              <a:sym typeface="Arial"/>
            </a:endParaRPr>
          </a:p>
        </p:txBody>
      </p:sp>
      <p:pic>
        <p:nvPicPr>
          <p:cNvPr id="651" name="Google Shape;651;p98"/>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9" name="Shape 289"/>
        <p:cNvGrpSpPr/>
        <p:nvPr/>
      </p:nvGrpSpPr>
      <p:grpSpPr>
        <a:xfrm>
          <a:off x="0" y="0"/>
          <a:ext cx="0" cy="0"/>
          <a:chOff x="0" y="0"/>
          <a:chExt cx="0" cy="0"/>
        </a:xfrm>
      </p:grpSpPr>
      <p:sp>
        <p:nvSpPr>
          <p:cNvPr id="290" name="Google Shape;290;p54"/>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E0FF00"/>
                </a:solidFill>
                <a:latin typeface="Anton"/>
                <a:ea typeface="Anton"/>
                <a:cs typeface="Anton"/>
                <a:sym typeface="Anton"/>
              </a:rPr>
              <a:t>GIT</a:t>
            </a:r>
            <a:endParaRPr b="0" i="1" sz="3600" u="none" cap="none" strike="noStrike">
              <a:solidFill>
                <a:srgbClr val="E0FF00"/>
              </a:solidFill>
              <a:latin typeface="Anton"/>
              <a:ea typeface="Anton"/>
              <a:cs typeface="Anton"/>
              <a:sym typeface="Anto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pic>
        <p:nvPicPr>
          <p:cNvPr id="656" name="Google Shape;656;p9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57" name="Google Shape;657;p99"/>
          <p:cNvSpPr txBox="1"/>
          <p:nvPr/>
        </p:nvSpPr>
        <p:spPr>
          <a:xfrm>
            <a:off x="1063750" y="365250"/>
            <a:ext cx="7426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 ¿Recuerdan los 3 estados?</a:t>
            </a:r>
            <a:endParaRPr b="0" i="1" sz="4000" u="none" cap="none" strike="noStrike">
              <a:solidFill>
                <a:srgbClr val="000000"/>
              </a:solidFill>
              <a:latin typeface="Anton"/>
              <a:ea typeface="Anton"/>
              <a:cs typeface="Anton"/>
              <a:sym typeface="Anton"/>
            </a:endParaRPr>
          </a:p>
        </p:txBody>
      </p:sp>
      <p:pic>
        <p:nvPicPr>
          <p:cNvPr id="658" name="Google Shape;658;p99"/>
          <p:cNvPicPr preferRelativeResize="0"/>
          <p:nvPr/>
        </p:nvPicPr>
        <p:blipFill rotWithShape="1">
          <a:blip r:embed="rId4">
            <a:alphaModFix/>
          </a:blip>
          <a:srcRect b="0" l="0" r="0" t="0"/>
          <a:stretch/>
        </p:blipFill>
        <p:spPr>
          <a:xfrm>
            <a:off x="3381750" y="1070415"/>
            <a:ext cx="5358940" cy="3581834"/>
          </a:xfrm>
          <a:prstGeom prst="rect">
            <a:avLst/>
          </a:prstGeom>
          <a:noFill/>
          <a:ln>
            <a:noFill/>
          </a:ln>
        </p:spPr>
      </p:pic>
      <p:cxnSp>
        <p:nvCxnSpPr>
          <p:cNvPr id="659" name="Google Shape;659;p99"/>
          <p:cNvCxnSpPr/>
          <p:nvPr/>
        </p:nvCxnSpPr>
        <p:spPr>
          <a:xfrm>
            <a:off x="2307975" y="28205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660" name="Google Shape;660;p99"/>
          <p:cNvSpPr txBox="1"/>
          <p:nvPr/>
        </p:nvSpPr>
        <p:spPr>
          <a:xfrm>
            <a:off x="270300" y="2473925"/>
            <a:ext cx="1980600" cy="12615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Estamos aquí con el </a:t>
            </a:r>
            <a:r>
              <a:rPr b="0" i="0" lang="es" sz="1800" u="none" cap="none" strike="noStrike">
                <a:solidFill>
                  <a:srgbClr val="000000"/>
                </a:solidFill>
                <a:highlight>
                  <a:srgbClr val="3CEFAB"/>
                </a:highlight>
                <a:latin typeface="Helvetica Neue Light"/>
                <a:ea typeface="Helvetica Neue Light"/>
                <a:cs typeface="Helvetica Neue Light"/>
                <a:sym typeface="Helvetica Neue Light"/>
              </a:rPr>
              <a:t>index.html</a:t>
            </a:r>
            <a:r>
              <a:rPr b="0" i="1"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adherido</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pic>
        <p:nvPicPr>
          <p:cNvPr id="665" name="Google Shape;665;p10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66" name="Google Shape;666;p100"/>
          <p:cNvSpPr txBox="1"/>
          <p:nvPr/>
        </p:nvSpPr>
        <p:spPr>
          <a:xfrm>
            <a:off x="812101" y="3122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COMMIT</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667" name="Google Shape;667;p100"/>
          <p:cNvSpPr txBox="1"/>
          <p:nvPr/>
        </p:nvSpPr>
        <p:spPr>
          <a:xfrm>
            <a:off x="726150" y="1631050"/>
            <a:ext cx="8028300" cy="28923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Una vez que nuestros archivos están en el </a:t>
            </a:r>
            <a:r>
              <a:rPr b="1" i="0" lang="es" sz="1800" u="none" cap="none" strike="noStrike">
                <a:solidFill>
                  <a:schemeClr val="dk1"/>
                </a:solidFill>
                <a:latin typeface="Helvetica Neue"/>
                <a:ea typeface="Helvetica Neue"/>
                <a:cs typeface="Helvetica Neue"/>
                <a:sym typeface="Helvetica Neue"/>
              </a:rPr>
              <a:t>Staging Area</a:t>
            </a:r>
            <a:r>
              <a:rPr b="0" i="0" lang="es" sz="1800" u="none" cap="none" strike="noStrike">
                <a:solidFill>
                  <a:schemeClr val="dk1"/>
                </a:solidFill>
                <a:latin typeface="Helvetica Neue Light"/>
                <a:ea typeface="Helvetica Neue Light"/>
                <a:cs typeface="Helvetica Neue Light"/>
                <a:sym typeface="Helvetica Neue Light"/>
              </a:rPr>
              <a:t> debemos pasarlos a nuestro repositorio local y para eso debemos usar el </a:t>
            </a:r>
            <a:r>
              <a:rPr b="0" i="1" lang="es" sz="1800" u="none" cap="none" strike="noStrike">
                <a:solidFill>
                  <a:schemeClr val="dk1"/>
                </a:solidFill>
                <a:highlight>
                  <a:srgbClr val="3CEFAB"/>
                </a:highlight>
                <a:latin typeface="Helvetica Neue Light"/>
                <a:ea typeface="Helvetica Neue Light"/>
                <a:cs typeface="Helvetica Neue Light"/>
                <a:sym typeface="Helvetica Neue Light"/>
              </a:rPr>
              <a:t>git commit</a:t>
            </a:r>
            <a:r>
              <a:rPr b="0" i="1" lang="es" sz="1800" u="none" cap="none" strike="noStrike">
                <a:solidFill>
                  <a:schemeClr val="dk1"/>
                </a:solidFill>
                <a:latin typeface="Helvetica Neue Light"/>
                <a:ea typeface="Helvetica Neue Light"/>
                <a:cs typeface="Helvetica Neue Light"/>
                <a:sym typeface="Helvetica Neue Light"/>
              </a:rPr>
              <a:t> </a:t>
            </a:r>
            <a:r>
              <a:rPr b="0" i="0" lang="es" sz="1800" u="none" cap="none" strike="noStrike">
                <a:solidFill>
                  <a:schemeClr val="dk1"/>
                </a:solidFill>
                <a:latin typeface="Helvetica Neue Light"/>
                <a:ea typeface="Helvetica Neue Light"/>
                <a:cs typeface="Helvetica Neue Light"/>
                <a:sym typeface="Helvetica Neue Light"/>
              </a:rPr>
              <a:t>que es el comando que nos va a permitir comprometer nuestros archivos.</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Es decir, que lo subirá al repositorio que se ha creado.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1" sz="1800" u="none" cap="none" strike="noStrike">
              <a:solidFill>
                <a:schemeClr val="lt1"/>
              </a:solidFill>
              <a:highlight>
                <a:srgbClr val="999999"/>
              </a:highlight>
              <a:latin typeface="Anton"/>
              <a:ea typeface="Anton"/>
              <a:cs typeface="Anton"/>
              <a:sym typeface="Anton"/>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pic>
        <p:nvPicPr>
          <p:cNvPr id="672" name="Google Shape;672;p10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graphicFrame>
        <p:nvGraphicFramePr>
          <p:cNvPr id="673" name="Google Shape;673;p101"/>
          <p:cNvGraphicFramePr/>
          <p:nvPr/>
        </p:nvGraphicFramePr>
        <p:xfrm>
          <a:off x="432713" y="2809588"/>
          <a:ext cx="3000000" cy="3000000"/>
        </p:xfrm>
        <a:graphic>
          <a:graphicData uri="http://schemas.openxmlformats.org/drawingml/2006/table">
            <a:tbl>
              <a:tblPr>
                <a:noFill/>
                <a:tableStyleId>{39DC792E-66A4-4FE4-AABE-4F70240AAB10}</a:tableStyleId>
              </a:tblPr>
              <a:tblGrid>
                <a:gridCol w="8501075"/>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800" u="none" cap="none" strike="noStrike">
                          <a:solidFill>
                            <a:srgbClr val="F3F3F3"/>
                          </a:solidFill>
                          <a:highlight>
                            <a:srgbClr val="000000"/>
                          </a:highlight>
                          <a:latin typeface="Didact Gothic"/>
                          <a:ea typeface="Didact Gothic"/>
                          <a:cs typeface="Didact Gothic"/>
                          <a:sym typeface="Didact Gothic"/>
                        </a:rPr>
                        <a:t> git commit -m "Primer archivo del repositorio"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666666"/>
                          </a:solidFill>
                          <a:highlight>
                            <a:srgbClr val="000000"/>
                          </a:highlight>
                          <a:latin typeface="Didact Gothic"/>
                          <a:ea typeface="Didact Gothic"/>
                          <a:cs typeface="Didact Gothic"/>
                          <a:sym typeface="Didact Gothic"/>
                        </a:rPr>
                        <a:t>/* Esta sería el resultado del comando */</a:t>
                      </a:r>
                      <a:endParaRPr sz="18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[master (root-commit) 1734915] nuevo archivo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1 file changed, 0 insertions(+), 0 deletions(-)</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create mode 100644 index.html</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674" name="Google Shape;674;p101"/>
          <p:cNvSpPr txBox="1"/>
          <p:nvPr/>
        </p:nvSpPr>
        <p:spPr>
          <a:xfrm>
            <a:off x="481950" y="1549250"/>
            <a:ext cx="81801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El comando es el siguiente: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lt1"/>
                </a:solidFill>
                <a:highlight>
                  <a:srgbClr val="999999"/>
                </a:highlight>
                <a:latin typeface="Anton"/>
                <a:ea typeface="Anton"/>
                <a:cs typeface="Anton"/>
                <a:sym typeface="Anton"/>
              </a:rPr>
              <a:t>git commit -m “Comentario de qué se trata el commit que se está realizando”</a:t>
            </a:r>
            <a:endParaRPr b="0" i="0" sz="1400" u="none" cap="none" strike="noStrike">
              <a:solidFill>
                <a:srgbClr val="000000"/>
              </a:solidFill>
              <a:latin typeface="Arial"/>
              <a:ea typeface="Arial"/>
              <a:cs typeface="Arial"/>
              <a:sym typeface="Arial"/>
            </a:endParaRPr>
          </a:p>
        </p:txBody>
      </p:sp>
      <p:pic>
        <p:nvPicPr>
          <p:cNvPr id="675" name="Google Shape;675;p101"/>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
        <p:nvSpPr>
          <p:cNvPr id="676" name="Google Shape;676;p101"/>
          <p:cNvSpPr txBox="1"/>
          <p:nvPr/>
        </p:nvSpPr>
        <p:spPr>
          <a:xfrm>
            <a:off x="812101" y="3122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COMMIT</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pic>
        <p:nvPicPr>
          <p:cNvPr id="681" name="Google Shape;681;p10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82" name="Google Shape;682;p102"/>
          <p:cNvSpPr txBox="1"/>
          <p:nvPr/>
        </p:nvSpPr>
        <p:spPr>
          <a:xfrm>
            <a:off x="1085525" y="372625"/>
            <a:ext cx="7426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 ¿Recuerdan los 3 estados?</a:t>
            </a:r>
            <a:endParaRPr b="0" i="1" sz="4000" u="none" cap="none" strike="noStrike">
              <a:solidFill>
                <a:srgbClr val="000000"/>
              </a:solidFill>
              <a:latin typeface="Anton"/>
              <a:ea typeface="Anton"/>
              <a:cs typeface="Anton"/>
              <a:sym typeface="Anton"/>
            </a:endParaRPr>
          </a:p>
        </p:txBody>
      </p:sp>
      <p:pic>
        <p:nvPicPr>
          <p:cNvPr id="683" name="Google Shape;683;p102"/>
          <p:cNvPicPr preferRelativeResize="0"/>
          <p:nvPr/>
        </p:nvPicPr>
        <p:blipFill rotWithShape="1">
          <a:blip r:embed="rId4">
            <a:alphaModFix/>
          </a:blip>
          <a:srcRect b="0" l="0" r="0" t="0"/>
          <a:stretch/>
        </p:blipFill>
        <p:spPr>
          <a:xfrm>
            <a:off x="3381750" y="1070415"/>
            <a:ext cx="5358940" cy="3581834"/>
          </a:xfrm>
          <a:prstGeom prst="rect">
            <a:avLst/>
          </a:prstGeom>
          <a:noFill/>
          <a:ln>
            <a:noFill/>
          </a:ln>
        </p:spPr>
      </p:pic>
      <p:cxnSp>
        <p:nvCxnSpPr>
          <p:cNvPr id="684" name="Google Shape;684;p102"/>
          <p:cNvCxnSpPr/>
          <p:nvPr/>
        </p:nvCxnSpPr>
        <p:spPr>
          <a:xfrm>
            <a:off x="2307975" y="40397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685" name="Google Shape;685;p102"/>
          <p:cNvSpPr txBox="1"/>
          <p:nvPr/>
        </p:nvSpPr>
        <p:spPr>
          <a:xfrm>
            <a:off x="277575" y="3225125"/>
            <a:ext cx="1980600" cy="12615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Estamos aquí con el </a:t>
            </a:r>
            <a:r>
              <a:rPr b="0" i="0" lang="es" sz="1800" u="none" cap="none" strike="noStrike">
                <a:solidFill>
                  <a:srgbClr val="000000"/>
                </a:solidFill>
                <a:highlight>
                  <a:srgbClr val="3CEFAB"/>
                </a:highlight>
                <a:latin typeface="Helvetica Neue Light"/>
                <a:ea typeface="Helvetica Neue Light"/>
                <a:cs typeface="Helvetica Neue Light"/>
                <a:sym typeface="Helvetica Neue Light"/>
              </a:rPr>
              <a:t>index.html</a:t>
            </a:r>
            <a:r>
              <a:rPr b="0" i="1" lang="es" sz="1800" u="none" cap="none" strike="noStrike">
                <a:solidFill>
                  <a:srgbClr val="000000"/>
                </a:solidFill>
                <a:latin typeface="Helvetica Neue Light"/>
                <a:ea typeface="Helvetica Neue Light"/>
                <a:cs typeface="Helvetica Neue Light"/>
                <a:sym typeface="Helvetica Neue Light"/>
              </a:rPr>
              <a:t> </a:t>
            </a:r>
            <a:r>
              <a:rPr b="0" i="0" lang="es" sz="1800" u="none" cap="none" strike="noStrike">
                <a:solidFill>
                  <a:srgbClr val="000000"/>
                </a:solidFill>
                <a:latin typeface="Helvetica Neue Light"/>
                <a:ea typeface="Helvetica Neue Light"/>
                <a:cs typeface="Helvetica Neue Light"/>
                <a:sym typeface="Helvetica Neue Light"/>
              </a:rPr>
              <a:t>comprometido para el repositorio</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pic>
        <p:nvPicPr>
          <p:cNvPr id="690" name="Google Shape;690;p10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691" name="Google Shape;691;p103"/>
          <p:cNvSpPr txBox="1"/>
          <p:nvPr/>
        </p:nvSpPr>
        <p:spPr>
          <a:xfrm>
            <a:off x="643801" y="3246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LOG</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graphicFrame>
        <p:nvGraphicFramePr>
          <p:cNvPr id="692" name="Google Shape;692;p103"/>
          <p:cNvGraphicFramePr/>
          <p:nvPr/>
        </p:nvGraphicFramePr>
        <p:xfrm>
          <a:off x="896613" y="1998800"/>
          <a:ext cx="3000000" cy="3000000"/>
        </p:xfrm>
        <a:graphic>
          <a:graphicData uri="http://schemas.openxmlformats.org/drawingml/2006/table">
            <a:tbl>
              <a:tblPr>
                <a:noFill/>
                <a:tableStyleId>{39DC792E-66A4-4FE4-AABE-4F70240AAB10}</a:tableStyleId>
              </a:tblPr>
              <a:tblGrid>
                <a:gridCol w="7673025"/>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Con git log podemos ver los logs (historial) de lo que ha pasado en el repositorio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800" u="none" cap="none" strike="noStrike">
                          <a:solidFill>
                            <a:srgbClr val="F3F3F3"/>
                          </a:solidFill>
                          <a:highlight>
                            <a:srgbClr val="000000"/>
                          </a:highlight>
                          <a:latin typeface="Didact Gothic"/>
                          <a:ea typeface="Didact Gothic"/>
                          <a:cs typeface="Didact Gothic"/>
                          <a:sym typeface="Didact Gothic"/>
                        </a:rPr>
                        <a:t>$ git log</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FFF00"/>
                          </a:solidFill>
                          <a:highlight>
                            <a:srgbClr val="000000"/>
                          </a:highlight>
                          <a:latin typeface="Didact Gothic"/>
                          <a:ea typeface="Didact Gothic"/>
                          <a:cs typeface="Didact Gothic"/>
                          <a:sym typeface="Didact Gothic"/>
                        </a:rPr>
                        <a:t>commit 1734915470ce9983f703b77807a68e42166b47dd</a:t>
                      </a:r>
                      <a:r>
                        <a:rPr lang="es" sz="1800" u="none" cap="none" strike="noStrike">
                          <a:solidFill>
                            <a:srgbClr val="F3F3F3"/>
                          </a:solidFill>
                          <a:highlight>
                            <a:srgbClr val="000000"/>
                          </a:highlight>
                          <a:latin typeface="Didact Gothic"/>
                          <a:ea typeface="Didact Gothic"/>
                          <a:cs typeface="Didact Gothic"/>
                          <a:sym typeface="Didact Gothic"/>
                        </a:rPr>
                        <a:t> </a:t>
                      </a:r>
                      <a:r>
                        <a:rPr lang="es" sz="1800" u="none" cap="none" strike="noStrike">
                          <a:solidFill>
                            <a:srgbClr val="FFFF00"/>
                          </a:solidFill>
                          <a:highlight>
                            <a:srgbClr val="000000"/>
                          </a:highlight>
                          <a:latin typeface="Didact Gothic"/>
                          <a:ea typeface="Didact Gothic"/>
                          <a:cs typeface="Didact Gothic"/>
                          <a:sym typeface="Didact Gothic"/>
                        </a:rPr>
                        <a:t>(</a:t>
                      </a:r>
                      <a:r>
                        <a:rPr lang="es" sz="1800" u="none" cap="none" strike="noStrike">
                          <a:solidFill>
                            <a:srgbClr val="00FFFF"/>
                          </a:solidFill>
                          <a:highlight>
                            <a:srgbClr val="000000"/>
                          </a:highlight>
                          <a:latin typeface="Didact Gothic"/>
                          <a:ea typeface="Didact Gothic"/>
                          <a:cs typeface="Didact Gothic"/>
                          <a:sym typeface="Didact Gothic"/>
                        </a:rPr>
                        <a:t>HEAD -&gt;</a:t>
                      </a:r>
                      <a:r>
                        <a:rPr lang="es" sz="1800" u="none" cap="none" strike="noStrike">
                          <a:solidFill>
                            <a:srgbClr val="F3F3F3"/>
                          </a:solidFill>
                          <a:highlight>
                            <a:srgbClr val="000000"/>
                          </a:highlight>
                          <a:latin typeface="Didact Gothic"/>
                          <a:ea typeface="Didact Gothic"/>
                          <a:cs typeface="Didact Gothic"/>
                          <a:sym typeface="Didact Gothic"/>
                        </a:rPr>
                        <a:t> </a:t>
                      </a:r>
                      <a:r>
                        <a:rPr lang="es" sz="1800" u="none" cap="none" strike="noStrike">
                          <a:solidFill>
                            <a:srgbClr val="00FF00"/>
                          </a:solidFill>
                          <a:highlight>
                            <a:srgbClr val="000000"/>
                          </a:highlight>
                          <a:latin typeface="Didact Gothic"/>
                          <a:ea typeface="Didact Gothic"/>
                          <a:cs typeface="Didact Gothic"/>
                          <a:sym typeface="Didact Gothic"/>
                        </a:rPr>
                        <a:t>master</a:t>
                      </a:r>
                      <a:r>
                        <a:rPr lang="es" sz="1800" u="none" cap="none" strike="noStrike">
                          <a:solidFill>
                            <a:srgbClr val="FFFF00"/>
                          </a:solidFill>
                          <a:highlight>
                            <a:srgbClr val="000000"/>
                          </a:highlight>
                          <a:latin typeface="Didact Gothic"/>
                          <a:ea typeface="Didact Gothic"/>
                          <a:cs typeface="Didact Gothic"/>
                          <a:sym typeface="Didact Gothic"/>
                        </a:rPr>
                        <a:t>)</a:t>
                      </a:r>
                      <a:endParaRPr sz="1800" u="none" cap="none" strike="noStrike">
                        <a:solidFill>
                          <a:srgbClr val="FFFF00"/>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Author: John Doe &lt;johndoe@example.com&gt;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Date:   Sat May 22 18:53:24 2020 -0300</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a:t>
                      </a:r>
                      <a:r>
                        <a:rPr lang="es" sz="1800" u="none" cap="none" strike="noStrike">
                          <a:solidFill>
                            <a:srgbClr val="F3F3F3"/>
                          </a:solidFill>
                          <a:highlight>
                            <a:schemeClr val="dk1"/>
                          </a:highlight>
                          <a:latin typeface="Didact Gothic"/>
                          <a:ea typeface="Didact Gothic"/>
                          <a:cs typeface="Didact Gothic"/>
                          <a:sym typeface="Didact Gothic"/>
                        </a:rPr>
                        <a:t>Primer archivo del repositorio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693" name="Google Shape;693;p103"/>
          <p:cNvSpPr txBox="1"/>
          <p:nvPr/>
        </p:nvSpPr>
        <p:spPr>
          <a:xfrm>
            <a:off x="271050" y="4105600"/>
            <a:ext cx="8601900" cy="8982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500"/>
              <a:buFont typeface="Arial"/>
              <a:buNone/>
            </a:pPr>
            <a:r>
              <a:t/>
            </a:r>
            <a:endParaRPr b="0" i="0" sz="1500" u="none" cap="none" strike="noStrike">
              <a:solidFill>
                <a:srgbClr val="1C3643"/>
              </a:solidFill>
              <a:highlight>
                <a:srgbClr val="FFFFFF"/>
              </a:highlight>
              <a:latin typeface="Didact Gothic"/>
              <a:ea typeface="Didact Gothic"/>
              <a:cs typeface="Didact Gothic"/>
              <a:sym typeface="Didact Gothic"/>
            </a:endParaRPr>
          </a:p>
        </p:txBody>
      </p:sp>
      <p:sp>
        <p:nvSpPr>
          <p:cNvPr id="694" name="Google Shape;694;p103"/>
          <p:cNvSpPr txBox="1"/>
          <p:nvPr/>
        </p:nvSpPr>
        <p:spPr>
          <a:xfrm>
            <a:off x="2891738" y="1388125"/>
            <a:ext cx="36828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2000"/>
              <a:buFont typeface="Arial"/>
              <a:buNone/>
            </a:pPr>
            <a:r>
              <a:rPr b="0" i="0" lang="es" sz="2000" u="none" cap="none" strike="noStrike">
                <a:solidFill>
                  <a:schemeClr val="dk1"/>
                </a:solidFill>
                <a:latin typeface="Helvetica Neue Light"/>
                <a:ea typeface="Helvetica Neue Light"/>
                <a:cs typeface="Helvetica Neue Light"/>
                <a:sym typeface="Helvetica Neue Light"/>
              </a:rPr>
              <a:t>Los primeros pasos a seguir 👇</a:t>
            </a:r>
            <a:endParaRPr b="0" i="0" sz="1400" u="none" cap="none" strike="noStrike">
              <a:solidFill>
                <a:srgbClr val="000000"/>
              </a:solidFill>
              <a:latin typeface="Arial"/>
              <a:ea typeface="Arial"/>
              <a:cs typeface="Arial"/>
              <a:sym typeface="Arial"/>
            </a:endParaRPr>
          </a:p>
        </p:txBody>
      </p:sp>
      <p:pic>
        <p:nvPicPr>
          <p:cNvPr id="695" name="Google Shape;695;p103"/>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699" name="Shape 699"/>
        <p:cNvGrpSpPr/>
        <p:nvPr/>
      </p:nvGrpSpPr>
      <p:grpSpPr>
        <a:xfrm>
          <a:off x="0" y="0"/>
          <a:ext cx="0" cy="0"/>
          <a:chOff x="0" y="0"/>
          <a:chExt cx="0" cy="0"/>
        </a:xfrm>
      </p:grpSpPr>
      <p:sp>
        <p:nvSpPr>
          <p:cNvPr id="700" name="Google Shape;700;p104"/>
          <p:cNvSpPr txBox="1"/>
          <p:nvPr/>
        </p:nvSpPr>
        <p:spPr>
          <a:xfrm>
            <a:off x="852150" y="2209325"/>
            <a:ext cx="7439700" cy="1674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2000" u="none" cap="none" strike="noStrike">
              <a:solidFill>
                <a:srgbClr val="8215BC"/>
              </a:solidFill>
              <a:latin typeface="Lato"/>
              <a:ea typeface="Lato"/>
              <a:cs typeface="Lato"/>
              <a:sym typeface="Lato"/>
            </a:endParaRPr>
          </a:p>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rgbClr val="8215BC"/>
              </a:solidFill>
              <a:latin typeface="Lato Light"/>
              <a:ea typeface="Lato Light"/>
              <a:cs typeface="Lato Light"/>
              <a:sym typeface="Lato Light"/>
            </a:endParaRPr>
          </a:p>
        </p:txBody>
      </p:sp>
      <p:sp>
        <p:nvSpPr>
          <p:cNvPr id="701" name="Google Shape;701;p104"/>
          <p:cNvSpPr txBox="1"/>
          <p:nvPr/>
        </p:nvSpPr>
        <p:spPr>
          <a:xfrm>
            <a:off x="2000950" y="1121525"/>
            <a:ext cx="530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LOG </a:t>
            </a:r>
            <a:endParaRPr b="0" i="1" sz="4000" u="none" cap="none" strike="noStrike">
              <a:solidFill>
                <a:srgbClr val="000000"/>
              </a:solidFill>
              <a:latin typeface="Anton"/>
              <a:ea typeface="Anton"/>
              <a:cs typeface="Anton"/>
              <a:sym typeface="Anton"/>
            </a:endParaRPr>
          </a:p>
        </p:txBody>
      </p:sp>
      <p:sp>
        <p:nvSpPr>
          <p:cNvPr id="702" name="Google Shape;702;p104"/>
          <p:cNvSpPr txBox="1"/>
          <p:nvPr/>
        </p:nvSpPr>
        <p:spPr>
          <a:xfrm>
            <a:off x="1130675" y="1841225"/>
            <a:ext cx="7257900" cy="24108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1" lang="es" sz="2000" u="none" cap="none" strike="noStrike">
                <a:solidFill>
                  <a:schemeClr val="dk1"/>
                </a:solidFill>
                <a:latin typeface="Helvetica Neue Light"/>
                <a:ea typeface="Helvetica Neue Light"/>
                <a:cs typeface="Helvetica Neue Light"/>
                <a:sym typeface="Helvetica Neue Light"/>
              </a:rPr>
              <a:t>La documentación de git log es super extensa, por eso puedes indagar en el siguiente link </a:t>
            </a:r>
            <a:r>
              <a:rPr b="0" i="1" lang="es" sz="2000" u="sng" cap="none" strike="noStrike">
                <a:solidFill>
                  <a:schemeClr val="hlink"/>
                </a:solidFill>
                <a:latin typeface="Helvetica Neue Light"/>
                <a:ea typeface="Helvetica Neue Light"/>
                <a:cs typeface="Helvetica Neue Light"/>
                <a:sym typeface="Helvetica Neue Light"/>
                <a:hlinkClick r:id="rId3"/>
              </a:rPr>
              <a:t>Git-Scm</a:t>
            </a:r>
            <a:r>
              <a:rPr b="0" i="1" lang="es" sz="2000" u="none" cap="none" strike="noStrike">
                <a:solidFill>
                  <a:schemeClr val="dk1"/>
                </a:solidFill>
                <a:latin typeface="Helvetica Neue Light"/>
                <a:ea typeface="Helvetica Neue Light"/>
                <a:cs typeface="Helvetica Neue Light"/>
                <a:sym typeface="Helvetica Neue Light"/>
              </a:rPr>
              <a:t> </a:t>
            </a:r>
            <a:endParaRPr b="0" i="1" sz="2000" u="none" cap="none" strike="noStrike">
              <a:solidFill>
                <a:srgbClr val="1C3643"/>
              </a:solidFill>
              <a:highlight>
                <a:schemeClr val="lt1"/>
              </a:highlight>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2000"/>
              <a:buFont typeface="Arial"/>
              <a:buNone/>
            </a:pPr>
            <a:r>
              <a:t/>
            </a:r>
            <a:endParaRPr b="0" i="0" sz="2000" u="none" cap="none" strike="noStrike">
              <a:solidFill>
                <a:srgbClr val="000000"/>
              </a:solidFill>
              <a:latin typeface="Helvetica Neue Light"/>
              <a:ea typeface="Helvetica Neue Light"/>
              <a:cs typeface="Helvetica Neue Light"/>
              <a:sym typeface="Helvetica Neue Light"/>
            </a:endParaRPr>
          </a:p>
        </p:txBody>
      </p:sp>
      <p:pic>
        <p:nvPicPr>
          <p:cNvPr id="703" name="Google Shape;703;p104"/>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707" name="Shape 707"/>
        <p:cNvGrpSpPr/>
        <p:nvPr/>
      </p:nvGrpSpPr>
      <p:grpSpPr>
        <a:xfrm>
          <a:off x="0" y="0"/>
          <a:ext cx="0" cy="0"/>
          <a:chOff x="0" y="0"/>
          <a:chExt cx="0" cy="0"/>
        </a:xfrm>
      </p:grpSpPr>
      <p:sp>
        <p:nvSpPr>
          <p:cNvPr id="708" name="Google Shape;708;p105"/>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Ramas</a:t>
            </a:r>
            <a:endParaRPr b="0" i="1" sz="3600" u="none" cap="none" strike="noStrike">
              <a:solidFill>
                <a:srgbClr val="121212"/>
              </a:solidFill>
              <a:latin typeface="Anton"/>
              <a:ea typeface="Anton"/>
              <a:cs typeface="Anton"/>
              <a:sym typeface="Anton"/>
            </a:endParaRPr>
          </a:p>
        </p:txBody>
      </p:sp>
      <p:pic>
        <p:nvPicPr>
          <p:cNvPr id="709" name="Google Shape;709;p10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pic>
        <p:nvPicPr>
          <p:cNvPr id="714" name="Google Shape;714;p10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15" name="Google Shape;715;p106"/>
          <p:cNvSpPr txBox="1"/>
          <p:nvPr/>
        </p:nvSpPr>
        <p:spPr>
          <a:xfrm>
            <a:off x="921325" y="262675"/>
            <a:ext cx="7707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RAMAS</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716" name="Google Shape;716;p106"/>
          <p:cNvSpPr txBox="1"/>
          <p:nvPr/>
        </p:nvSpPr>
        <p:spPr>
          <a:xfrm>
            <a:off x="790125" y="1538650"/>
            <a:ext cx="76251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Para añadir una </a:t>
            </a:r>
            <a:r>
              <a:rPr b="1" i="0" lang="es" sz="1800" u="none" cap="none" strike="noStrike">
                <a:solidFill>
                  <a:srgbClr val="000000"/>
                </a:solidFill>
                <a:latin typeface="Helvetica Neue"/>
                <a:ea typeface="Helvetica Neue"/>
                <a:cs typeface="Helvetica Neue"/>
                <a:sym typeface="Helvetica Neue"/>
              </a:rPr>
              <a:t>nueva función o solucionar un error</a:t>
            </a:r>
            <a:r>
              <a:rPr b="0" i="0" lang="es" sz="1800" u="none" cap="none" strike="noStrike">
                <a:solidFill>
                  <a:srgbClr val="000000"/>
                </a:solidFill>
                <a:latin typeface="Helvetica Neue Light"/>
                <a:ea typeface="Helvetica Neue Light"/>
                <a:cs typeface="Helvetica Neue Light"/>
                <a:sym typeface="Helvetica Neue Light"/>
              </a:rPr>
              <a:t> (sin importar su tamaño), generas una nueva rama para alojar estos cambios. Esto te da la oportunidad de organizarte mejor con los cambios o correcciones experimentales.</a:t>
            </a:r>
            <a:endParaRPr b="0" i="0" sz="1800" u="none" cap="none" strike="noStrike">
              <a:solidFill>
                <a:srgbClr val="000000"/>
              </a:solidFill>
              <a:latin typeface="Helvetica Neue Light"/>
              <a:ea typeface="Helvetica Neue Light"/>
              <a:cs typeface="Helvetica Neue Light"/>
              <a:sym typeface="Helvetica Neue Light"/>
            </a:endParaRPr>
          </a:p>
          <a:p>
            <a:pPr indent="457200" lvl="0" marL="137160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457200" lvl="0" marL="1371600" marR="0" rtl="0" algn="l">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👉Podemos crear una rama escribiendo</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lt1"/>
                </a:solidFill>
                <a:highlight>
                  <a:srgbClr val="666666"/>
                </a:highlight>
                <a:latin typeface="Anton"/>
                <a:ea typeface="Anton"/>
                <a:cs typeface="Anton"/>
                <a:sym typeface="Anton"/>
              </a:rPr>
              <a:t>“git branch mi-rama”</a:t>
            </a:r>
            <a:endParaRPr b="0" i="0" sz="1800" u="none" cap="none" strike="noStrike">
              <a:solidFill>
                <a:schemeClr val="lt1"/>
              </a:solidFill>
              <a:highlight>
                <a:srgbClr val="666666"/>
              </a:highlight>
              <a:latin typeface="Anton"/>
              <a:ea typeface="Anton"/>
              <a:cs typeface="Anton"/>
              <a:sym typeface="Anto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pic>
        <p:nvPicPr>
          <p:cNvPr id="721" name="Google Shape;721;p10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22" name="Google Shape;722;p107"/>
          <p:cNvSpPr txBox="1"/>
          <p:nvPr/>
        </p:nvSpPr>
        <p:spPr>
          <a:xfrm>
            <a:off x="616500" y="-71950"/>
            <a:ext cx="79110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RAMAS</a:t>
            </a:r>
            <a:endParaRPr b="0" i="1" sz="3500" u="none" cap="none" strike="noStrike">
              <a:solidFill>
                <a:schemeClr val="dk1"/>
              </a:solidFill>
              <a:latin typeface="Anton"/>
              <a:ea typeface="Anton"/>
              <a:cs typeface="Anton"/>
              <a:sym typeface="Anton"/>
            </a:endParaRPr>
          </a:p>
          <a:p>
            <a:pPr indent="0" lvl="0" marL="0" marR="0" rtl="0" algn="ctr">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grpSp>
        <p:nvGrpSpPr>
          <p:cNvPr id="723" name="Google Shape;723;p107"/>
          <p:cNvGrpSpPr/>
          <p:nvPr/>
        </p:nvGrpSpPr>
        <p:grpSpPr>
          <a:xfrm>
            <a:off x="633825" y="935175"/>
            <a:ext cx="5991525" cy="3637450"/>
            <a:chOff x="938625" y="858975"/>
            <a:chExt cx="5991525" cy="3637450"/>
          </a:xfrm>
        </p:grpSpPr>
        <p:pic>
          <p:nvPicPr>
            <p:cNvPr id="724" name="Google Shape;724;p107"/>
            <p:cNvPicPr preferRelativeResize="0"/>
            <p:nvPr/>
          </p:nvPicPr>
          <p:blipFill rotWithShape="1">
            <a:blip r:embed="rId4">
              <a:alphaModFix/>
            </a:blip>
            <a:srcRect b="0" l="0" r="0" t="0"/>
            <a:stretch/>
          </p:blipFill>
          <p:spPr>
            <a:xfrm>
              <a:off x="938625" y="911750"/>
              <a:ext cx="5948199" cy="3584675"/>
            </a:xfrm>
            <a:prstGeom prst="rect">
              <a:avLst/>
            </a:prstGeom>
            <a:noFill/>
            <a:ln>
              <a:noFill/>
            </a:ln>
          </p:spPr>
        </p:pic>
        <p:sp>
          <p:nvSpPr>
            <p:cNvPr id="725" name="Google Shape;725;p107"/>
            <p:cNvSpPr/>
            <p:nvPr/>
          </p:nvSpPr>
          <p:spPr>
            <a:xfrm>
              <a:off x="5614950" y="3876661"/>
              <a:ext cx="1315200" cy="555900"/>
            </a:xfrm>
            <a:prstGeom prst="rect">
              <a:avLst/>
            </a:prstGeom>
            <a:solidFill>
              <a:srgbClr val="93C47D"/>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Arial"/>
                  <a:ea typeface="Arial"/>
                  <a:cs typeface="Arial"/>
                  <a:sym typeface="Arial"/>
                </a:rPr>
                <a:t>Gran cambio</a:t>
              </a:r>
              <a:endParaRPr b="1" i="0" sz="1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Arial"/>
                  <a:ea typeface="Arial"/>
                  <a:cs typeface="Arial"/>
                  <a:sym typeface="Arial"/>
                </a:rPr>
                <a:t>(feature)</a:t>
              </a:r>
              <a:endParaRPr b="1" i="0" sz="1000" u="none" cap="none" strike="noStrike">
                <a:solidFill>
                  <a:srgbClr val="000000"/>
                </a:solidFill>
                <a:latin typeface="Arial"/>
                <a:ea typeface="Arial"/>
                <a:cs typeface="Arial"/>
                <a:sym typeface="Arial"/>
              </a:endParaRPr>
            </a:p>
          </p:txBody>
        </p:sp>
        <p:sp>
          <p:nvSpPr>
            <p:cNvPr id="726" name="Google Shape;726;p107"/>
            <p:cNvSpPr/>
            <p:nvPr/>
          </p:nvSpPr>
          <p:spPr>
            <a:xfrm>
              <a:off x="2082825" y="858975"/>
              <a:ext cx="1315200" cy="555900"/>
            </a:xfrm>
            <a:prstGeom prst="rect">
              <a:avLst/>
            </a:prstGeom>
            <a:solidFill>
              <a:srgbClr val="9900FF"/>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Arial"/>
                  <a:ea typeface="Arial"/>
                  <a:cs typeface="Arial"/>
                  <a:sym typeface="Arial"/>
                </a:rPr>
                <a:t>Pequeño Cambio (feature)</a:t>
              </a:r>
              <a:endParaRPr b="1" i="0" sz="1000" u="none" cap="none" strike="noStrike">
                <a:solidFill>
                  <a:srgbClr val="000000"/>
                </a:solidFill>
                <a:latin typeface="Arial"/>
                <a:ea typeface="Arial"/>
                <a:cs typeface="Arial"/>
                <a:sym typeface="Arial"/>
              </a:endParaRPr>
            </a:p>
          </p:txBody>
        </p:sp>
        <p:sp>
          <p:nvSpPr>
            <p:cNvPr id="727" name="Google Shape;727;p107"/>
            <p:cNvSpPr/>
            <p:nvPr/>
          </p:nvSpPr>
          <p:spPr>
            <a:xfrm>
              <a:off x="4185750" y="1462025"/>
              <a:ext cx="1315200" cy="555900"/>
            </a:xfrm>
            <a:prstGeom prst="rect">
              <a:avLst/>
            </a:prstGeom>
            <a:solidFill>
              <a:srgbClr val="CFE2F3"/>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Arial"/>
                  <a:ea typeface="Arial"/>
                  <a:cs typeface="Arial"/>
                  <a:sym typeface="Arial"/>
                </a:rPr>
                <a:t>Rama Principal</a:t>
              </a:r>
              <a:endParaRPr b="1" i="0" sz="1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Arial"/>
                  <a:ea typeface="Arial"/>
                  <a:cs typeface="Arial"/>
                  <a:sym typeface="Arial"/>
                </a:rPr>
                <a:t>(master)</a:t>
              </a:r>
              <a:endParaRPr b="1" i="0" sz="1000" u="none" cap="none" strike="noStrike">
                <a:solidFill>
                  <a:srgbClr val="000000"/>
                </a:solidFill>
                <a:latin typeface="Arial"/>
                <a:ea typeface="Arial"/>
                <a:cs typeface="Arial"/>
                <a:sym typeface="Arial"/>
              </a:endParaRPr>
            </a:p>
          </p:txBody>
        </p:sp>
      </p:grpSp>
      <p:sp>
        <p:nvSpPr>
          <p:cNvPr id="728" name="Google Shape;728;p107"/>
          <p:cNvSpPr txBox="1"/>
          <p:nvPr/>
        </p:nvSpPr>
        <p:spPr>
          <a:xfrm>
            <a:off x="6713400" y="2153850"/>
            <a:ext cx="19959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t>
            </a:r>
            <a:br>
              <a:rPr b="0" i="0" lang="es" sz="1800" u="none" cap="none" strike="noStrike">
                <a:solidFill>
                  <a:schemeClr val="dk1"/>
                </a:solidFill>
                <a:latin typeface="Helvetica Neue Light"/>
                <a:ea typeface="Helvetica Neue Light"/>
                <a:cs typeface="Helvetica Neue Light"/>
                <a:sym typeface="Helvetica Neue Light"/>
              </a:rPr>
            </a:br>
            <a:r>
              <a:rPr b="0" i="0" lang="es" sz="1800" u="none" cap="none" strike="noStrike">
                <a:solidFill>
                  <a:schemeClr val="dk1"/>
                </a:solidFill>
                <a:latin typeface="Helvetica Neue Light"/>
                <a:ea typeface="Helvetica Neue Light"/>
                <a:cs typeface="Helvetica Neue Light"/>
                <a:sym typeface="Helvetica Neue Light"/>
              </a:rPr>
              <a:t>Así funciona</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pic>
        <p:nvPicPr>
          <p:cNvPr id="733" name="Google Shape;733;p10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34" name="Google Shape;734;p108"/>
          <p:cNvSpPr txBox="1"/>
          <p:nvPr/>
        </p:nvSpPr>
        <p:spPr>
          <a:xfrm>
            <a:off x="9250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BRANCH - Creando ramas</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graphicFrame>
        <p:nvGraphicFramePr>
          <p:cNvPr id="735" name="Google Shape;735;p108"/>
          <p:cNvGraphicFramePr/>
          <p:nvPr/>
        </p:nvGraphicFramePr>
        <p:xfrm>
          <a:off x="335450" y="1978675"/>
          <a:ext cx="3000000" cy="3000000"/>
        </p:xfrm>
        <a:graphic>
          <a:graphicData uri="http://schemas.openxmlformats.org/drawingml/2006/table">
            <a:tbl>
              <a:tblPr>
                <a:noFill/>
                <a:tableStyleId>{39DC792E-66A4-4FE4-AABE-4F70240AAB10}</a:tableStyleId>
              </a:tblPr>
              <a:tblGrid>
                <a:gridCol w="8332575"/>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Paso 1: Verifico en cuál rama estoy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FF"/>
                          </a:solidFill>
                          <a:highlight>
                            <a:srgbClr val="000000"/>
                          </a:highlight>
                          <a:latin typeface="Didact Gothic"/>
                          <a:ea typeface="Didact Gothic"/>
                          <a:cs typeface="Didact Gothic"/>
                          <a:sym typeface="Didact Gothic"/>
                        </a:rPr>
                        <a:t>*master</a:t>
                      </a:r>
                      <a:endParaRPr sz="1600" u="none" cap="none" strike="noStrike">
                        <a:solidFill>
                          <a:srgbClr val="00FFFF"/>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434343"/>
                          </a:solidFill>
                          <a:highlight>
                            <a:srgbClr val="000000"/>
                          </a:highlight>
                          <a:latin typeface="Didact Gothic"/>
                          <a:ea typeface="Didact Gothic"/>
                          <a:cs typeface="Didact Gothic"/>
                          <a:sym typeface="Didact Gothic"/>
                        </a:rPr>
                        <a:t>/* Paso 2. Creo la rama que voy a usar para el cambio */</a:t>
                      </a:r>
                      <a:br>
                        <a:rPr lang="es" sz="1600" u="none" cap="none" strike="noStrike">
                          <a:solidFill>
                            <a:srgbClr val="00FFFF"/>
                          </a:solidFill>
                          <a:highlight>
                            <a:srgbClr val="000000"/>
                          </a:highlight>
                          <a:latin typeface="Didact Gothic"/>
                          <a:ea typeface="Didact Gothic"/>
                          <a:cs typeface="Didact Gothic"/>
                          <a:sym typeface="Didact Gothic"/>
                        </a:rPr>
                      </a:b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a:t>
                      </a:r>
                      <a:r>
                        <a:rPr lang="es" sz="1600" u="none" cap="none" strike="noStrike">
                          <a:solidFill>
                            <a:srgbClr val="F3F3F3"/>
                          </a:solidFill>
                          <a:highlight>
                            <a:srgbClr val="000000"/>
                          </a:highlight>
                          <a:latin typeface="Didact Gothic"/>
                          <a:ea typeface="Didact Gothic"/>
                          <a:cs typeface="Didact Gothic"/>
                          <a:sym typeface="Didact Gothic"/>
                        </a:rPr>
                        <a:t> git branch mi_rama</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rgbClr val="000000"/>
                          </a:highlight>
                          <a:latin typeface="Didact Gothic"/>
                          <a:ea typeface="Didact Gothic"/>
                          <a:cs typeface="Didact Gothic"/>
                          <a:sym typeface="Didact Gothic"/>
                        </a:rPr>
                        <a:t>/* Paso 3: Verifico que se creó la rama */</a:t>
                      </a:r>
                      <a:endParaRPr sz="16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 -l</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FF"/>
                          </a:solidFill>
                          <a:highlight>
                            <a:schemeClr val="dk1"/>
                          </a:highlight>
                          <a:latin typeface="Didact Gothic"/>
                          <a:ea typeface="Didact Gothic"/>
                          <a:cs typeface="Didact Gothic"/>
                          <a:sym typeface="Didact Gothic"/>
                        </a:rPr>
                        <a:t>*master</a:t>
                      </a:r>
                      <a:endParaRPr sz="1600" u="none" cap="none" strike="noStrike">
                        <a:solidFill>
                          <a:srgbClr val="00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FFFFF"/>
                          </a:solidFill>
                          <a:highlight>
                            <a:schemeClr val="dk1"/>
                          </a:highlight>
                          <a:latin typeface="Didact Gothic"/>
                          <a:ea typeface="Didact Gothic"/>
                          <a:cs typeface="Didact Gothic"/>
                          <a:sym typeface="Didact Gothic"/>
                        </a:rPr>
                        <a:t>mi_rama</a:t>
                      </a:r>
                      <a:endParaRPr sz="1600" u="none" cap="none" strike="noStrike">
                        <a:solidFill>
                          <a:srgbClr val="FF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endParaRPr sz="1600" u="none" cap="none" strike="noStrike">
                        <a:solidFill>
                          <a:srgbClr val="00FFFF"/>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736" name="Google Shape;736;p108"/>
          <p:cNvSpPr txBox="1"/>
          <p:nvPr/>
        </p:nvSpPr>
        <p:spPr>
          <a:xfrm>
            <a:off x="235500" y="1317450"/>
            <a:ext cx="82632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2000"/>
              </a:spcBef>
              <a:spcAft>
                <a:spcPts val="120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Veamos cómo crear una rama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737" name="Google Shape;737;p108"/>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94" name="Shape 294"/>
        <p:cNvGrpSpPr/>
        <p:nvPr/>
      </p:nvGrpSpPr>
      <p:grpSpPr>
        <a:xfrm>
          <a:off x="0" y="0"/>
          <a:ext cx="0" cy="0"/>
          <a:chOff x="0" y="0"/>
          <a:chExt cx="0" cy="0"/>
        </a:xfrm>
      </p:grpSpPr>
      <p:sp>
        <p:nvSpPr>
          <p:cNvPr id="295" name="Google Shape;295;p55"/>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¿Qué es GIT?</a:t>
            </a:r>
            <a:endParaRPr b="0" i="1" sz="3600" u="none" cap="none" strike="noStrike">
              <a:solidFill>
                <a:srgbClr val="121212"/>
              </a:solidFill>
              <a:latin typeface="Anton"/>
              <a:ea typeface="Anton"/>
              <a:cs typeface="Anton"/>
              <a:sym typeface="Anton"/>
            </a:endParaRPr>
          </a:p>
        </p:txBody>
      </p:sp>
      <p:pic>
        <p:nvPicPr>
          <p:cNvPr id="296" name="Google Shape;296;p5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pic>
        <p:nvPicPr>
          <p:cNvPr id="742" name="Google Shape;742;p10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43" name="Google Shape;743;p109"/>
          <p:cNvSpPr txBox="1"/>
          <p:nvPr/>
        </p:nvSpPr>
        <p:spPr>
          <a:xfrm>
            <a:off x="644226" y="3742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0" i="1" lang="es" sz="3500" u="none" cap="none" strike="noStrike">
                <a:solidFill>
                  <a:schemeClr val="dk1"/>
                </a:solidFill>
                <a:latin typeface="Anton"/>
                <a:ea typeface="Anton"/>
                <a:cs typeface="Anton"/>
                <a:sym typeface="Anton"/>
              </a:rPr>
              <a:t>GIT CHECKOUT - Movernos entre ramas</a:t>
            </a:r>
            <a:endParaRPr b="0" i="1" sz="3500" u="none" cap="none" strike="noStrike">
              <a:solidFill>
                <a:schemeClr val="dk1"/>
              </a:solidFill>
              <a:latin typeface="Anton"/>
              <a:ea typeface="Anton"/>
              <a:cs typeface="Anton"/>
              <a:sym typeface="Anton"/>
            </a:endParaRPr>
          </a:p>
        </p:txBody>
      </p:sp>
      <p:graphicFrame>
        <p:nvGraphicFramePr>
          <p:cNvPr id="744" name="Google Shape;744;p109"/>
          <p:cNvGraphicFramePr/>
          <p:nvPr/>
        </p:nvGraphicFramePr>
        <p:xfrm>
          <a:off x="363450" y="2311450"/>
          <a:ext cx="3000000" cy="3000000"/>
        </p:xfrm>
        <a:graphic>
          <a:graphicData uri="http://schemas.openxmlformats.org/drawingml/2006/table">
            <a:tbl>
              <a:tblPr>
                <a:noFill/>
                <a:tableStyleId>{39DC792E-66A4-4FE4-AABE-4F70240AAB10}</a:tableStyleId>
              </a:tblPr>
              <a:tblGrid>
                <a:gridCol w="8417950"/>
              </a:tblGrid>
              <a:tr h="19812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Para moverme a la rama que cree uso el comando de git checkout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600" u="none" cap="none" strike="noStrike">
                          <a:solidFill>
                            <a:srgbClr val="F3F3F3"/>
                          </a:solidFill>
                          <a:highlight>
                            <a:srgbClr val="000000"/>
                          </a:highlight>
                          <a:latin typeface="Didact Gothic"/>
                          <a:ea typeface="Didact Gothic"/>
                          <a:cs typeface="Didact Gothic"/>
                          <a:sym typeface="Didact Gothic"/>
                        </a:rPr>
                        <a:t> git checkout mi_rama</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Switched to branch 'mi_rama'</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rgbClr val="000000"/>
                          </a:highlight>
                          <a:latin typeface="Didact Gothic"/>
                          <a:ea typeface="Didact Gothic"/>
                          <a:cs typeface="Didact Gothic"/>
                          <a:sym typeface="Didact Gothic"/>
                        </a:rPr>
                        <a:t>/* Verifico nuevamente que me movi de rama */</a:t>
                      </a:r>
                      <a:endParaRPr sz="16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 -l</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FFFFF"/>
                          </a:solidFill>
                          <a:highlight>
                            <a:schemeClr val="dk1"/>
                          </a:highlight>
                          <a:latin typeface="Didact Gothic"/>
                          <a:ea typeface="Didact Gothic"/>
                          <a:cs typeface="Didact Gothic"/>
                          <a:sym typeface="Didact Gothic"/>
                        </a:rPr>
                        <a:t>master</a:t>
                      </a:r>
                      <a:endParaRPr sz="1600" u="none" cap="none" strike="noStrike">
                        <a:solidFill>
                          <a:srgbClr val="FF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FF"/>
                          </a:solidFill>
                          <a:highlight>
                            <a:schemeClr val="dk1"/>
                          </a:highlight>
                          <a:latin typeface="Didact Gothic"/>
                          <a:ea typeface="Didact Gothic"/>
                          <a:cs typeface="Didact Gothic"/>
                          <a:sym typeface="Didact Gothic"/>
                        </a:rPr>
                        <a:t>*mi_rama</a:t>
                      </a:r>
                      <a:endParaRPr sz="1600" u="none" cap="none" strike="noStrike">
                        <a:solidFill>
                          <a:srgbClr val="00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endParaRPr sz="1600" u="none" cap="none" strike="noStrike">
                        <a:solidFill>
                          <a:srgbClr val="00FFFF"/>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745" name="Google Shape;745;p109"/>
          <p:cNvSpPr txBox="1"/>
          <p:nvPr/>
        </p:nvSpPr>
        <p:spPr>
          <a:xfrm>
            <a:off x="2361100" y="1460875"/>
            <a:ext cx="49842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2000"/>
              </a:spcBef>
              <a:spcAft>
                <a:spcPts val="120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¿Será muy complicado hacerlo?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746" name="Google Shape;746;p109"/>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graphicFrame>
        <p:nvGraphicFramePr>
          <p:cNvPr id="751" name="Google Shape;751;p110"/>
          <p:cNvGraphicFramePr/>
          <p:nvPr/>
        </p:nvGraphicFramePr>
        <p:xfrm>
          <a:off x="385100" y="1560813"/>
          <a:ext cx="3000000" cy="3000000"/>
        </p:xfrm>
        <a:graphic>
          <a:graphicData uri="http://schemas.openxmlformats.org/drawingml/2006/table">
            <a:tbl>
              <a:tblPr>
                <a:noFill/>
                <a:tableStyleId>{39DC792E-66A4-4FE4-AABE-4F70240AAB10}</a:tableStyleId>
              </a:tblPr>
              <a:tblGrid>
                <a:gridCol w="8472500"/>
              </a:tblGrid>
              <a:tr h="28594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Paso 1: Me muevo a la rama principal “master”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checkout master</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rgbClr val="000000"/>
                          </a:highlight>
                          <a:latin typeface="Didact Gothic"/>
                          <a:ea typeface="Didact Gothic"/>
                          <a:cs typeface="Didact Gothic"/>
                          <a:sym typeface="Didact Gothic"/>
                        </a:rPr>
                        <a:t>/* Paso 2: Verificar que se está en la rama de master */</a:t>
                      </a:r>
                      <a:endParaRPr sz="16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FF"/>
                          </a:solidFill>
                          <a:highlight>
                            <a:schemeClr val="dk1"/>
                          </a:highlight>
                          <a:latin typeface="Didact Gothic"/>
                          <a:ea typeface="Didact Gothic"/>
                          <a:cs typeface="Didact Gothic"/>
                          <a:sym typeface="Didact Gothic"/>
                        </a:rPr>
                        <a:t>*master</a:t>
                      </a:r>
                      <a:endParaRPr sz="1600" u="none" cap="none" strike="noStrike">
                        <a:solidFill>
                          <a:srgbClr val="00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FFFFF"/>
                          </a:solidFill>
                          <a:highlight>
                            <a:schemeClr val="dk1"/>
                          </a:highlight>
                          <a:latin typeface="Didact Gothic"/>
                          <a:ea typeface="Didact Gothic"/>
                          <a:cs typeface="Didact Gothic"/>
                          <a:sym typeface="Didact Gothic"/>
                        </a:rPr>
                        <a:t>mi_rama</a:t>
                      </a:r>
                      <a:endParaRPr sz="1600" u="none" cap="none" strike="noStrike">
                        <a:solidFill>
                          <a:srgbClr val="FF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rgbClr val="000000"/>
                          </a:highlight>
                          <a:latin typeface="Didact Gothic"/>
                          <a:ea typeface="Didact Gothic"/>
                          <a:cs typeface="Didact Gothic"/>
                          <a:sym typeface="Didact Gothic"/>
                        </a:rPr>
                        <a:t>/* Paso 3: Procedo a borrar la rama que ya no voy a usar */</a:t>
                      </a:r>
                      <a:br>
                        <a:rPr lang="es" sz="1600" u="none" cap="none" strike="noStrike">
                          <a:solidFill>
                            <a:srgbClr val="00FFFF"/>
                          </a:solidFill>
                          <a:highlight>
                            <a:srgbClr val="000000"/>
                          </a:highlight>
                          <a:latin typeface="Didact Gothic"/>
                          <a:ea typeface="Didact Gothic"/>
                          <a:cs typeface="Didact Gothic"/>
                          <a:sym typeface="Didact Gothic"/>
                        </a:rPr>
                      </a:b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600" u="none" cap="none" strike="noStrike">
                          <a:solidFill>
                            <a:srgbClr val="F3F3F3"/>
                          </a:solidFill>
                          <a:highlight>
                            <a:srgbClr val="000000"/>
                          </a:highlight>
                          <a:latin typeface="Didact Gothic"/>
                          <a:ea typeface="Didact Gothic"/>
                          <a:cs typeface="Didact Gothic"/>
                          <a:sym typeface="Didact Gothic"/>
                        </a:rPr>
                        <a:t> git branch -D mi_rama</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Deleted branch </a:t>
                      </a:r>
                      <a:r>
                        <a:rPr lang="es" sz="1600" u="none" cap="none" strike="noStrike">
                          <a:solidFill>
                            <a:srgbClr val="F3F3F3"/>
                          </a:solidFill>
                          <a:highlight>
                            <a:schemeClr val="dk1"/>
                          </a:highlight>
                          <a:latin typeface="Didact Gothic"/>
                          <a:ea typeface="Didact Gothic"/>
                          <a:cs typeface="Didact Gothic"/>
                          <a:sym typeface="Didact Gothic"/>
                        </a:rPr>
                        <a:t>mi_rama</a:t>
                      </a:r>
                      <a:r>
                        <a:rPr lang="es" sz="1600" u="none" cap="none" strike="noStrike">
                          <a:solidFill>
                            <a:srgbClr val="F3F3F3"/>
                          </a:solidFill>
                          <a:highlight>
                            <a:srgbClr val="000000"/>
                          </a:highlight>
                          <a:latin typeface="Didact Gothic"/>
                          <a:ea typeface="Didact Gothic"/>
                          <a:cs typeface="Didact Gothic"/>
                          <a:sym typeface="Didact Gothic"/>
                        </a:rPr>
                        <a:t> (was 6d6c28c)</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Paso 4: Verificar que se borró la rama*/</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FF"/>
                          </a:solidFill>
                          <a:highlight>
                            <a:schemeClr val="dk1"/>
                          </a:highlight>
                          <a:latin typeface="Didact Gothic"/>
                          <a:ea typeface="Didact Gothic"/>
                          <a:cs typeface="Didact Gothic"/>
                          <a:sym typeface="Didact Gothic"/>
                        </a:rPr>
                        <a:t>*master</a:t>
                      </a:r>
                      <a:endParaRPr sz="1600" u="none" cap="none" strike="noStrike">
                        <a:solidFill>
                          <a:srgbClr val="666666"/>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752" name="Google Shape;752;p11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53" name="Google Shape;753;p110"/>
          <p:cNvSpPr txBox="1"/>
          <p:nvPr/>
        </p:nvSpPr>
        <p:spPr>
          <a:xfrm>
            <a:off x="693151" y="1263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BRANCH -D - Borrando ramas</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754" name="Google Shape;754;p110"/>
          <p:cNvSpPr txBox="1"/>
          <p:nvPr/>
        </p:nvSpPr>
        <p:spPr>
          <a:xfrm>
            <a:off x="385100" y="1029800"/>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000"/>
              </a:spcBef>
              <a:spcAft>
                <a:spcPts val="60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Penúltimo paso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755" name="Google Shape;755;p110"/>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pic>
        <p:nvPicPr>
          <p:cNvPr id="760" name="Google Shape;760;p11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61" name="Google Shape;761;p111"/>
          <p:cNvSpPr txBox="1"/>
          <p:nvPr/>
        </p:nvSpPr>
        <p:spPr>
          <a:xfrm>
            <a:off x="1077401" y="1864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CHECKOUT - Listar Commits </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762" name="Google Shape;762;p111"/>
          <p:cNvSpPr txBox="1"/>
          <p:nvPr/>
        </p:nvSpPr>
        <p:spPr>
          <a:xfrm>
            <a:off x="900900" y="1378775"/>
            <a:ext cx="7342200" cy="21072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Así como nos movemos entre ramas, nos podemos mover entre commits. Recuerden que al hacer cambios, adherirlos y comitearlos, se crea un historial de dichos cambios, los </a:t>
            </a:r>
            <a:r>
              <a:rPr b="1" i="0" lang="es" sz="1800" u="none" cap="none" strike="noStrike">
                <a:solidFill>
                  <a:srgbClr val="000000"/>
                </a:solidFill>
                <a:latin typeface="Helvetica Neue"/>
                <a:ea typeface="Helvetica Neue"/>
                <a:cs typeface="Helvetica Neue"/>
                <a:sym typeface="Helvetica Neue"/>
              </a:rPr>
              <a:t>logs</a:t>
            </a:r>
            <a:r>
              <a:rPr b="0" i="0" lang="es"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a:p>
            <a:pPr indent="45720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La posibilidad de volver a un commit en específico es una </a:t>
            </a:r>
            <a:r>
              <a:rPr b="1" i="0" lang="es" sz="1800" u="none" cap="none" strike="noStrike">
                <a:solidFill>
                  <a:srgbClr val="000000"/>
                </a:solidFill>
                <a:latin typeface="Helvetica Neue"/>
                <a:ea typeface="Helvetica Neue"/>
                <a:cs typeface="Helvetica Neue"/>
                <a:sym typeface="Helvetica Neue"/>
              </a:rPr>
              <a:t>ventaja de los controladores de versiones</a:t>
            </a:r>
            <a:r>
              <a:rPr b="0" i="0" lang="es" sz="1800" u="none" cap="none" strike="noStrike">
                <a:solidFill>
                  <a:srgbClr val="000000"/>
                </a:solidFill>
                <a:latin typeface="Helvetica Neue Light"/>
                <a:ea typeface="Helvetica Neue Light"/>
                <a:cs typeface="Helvetica Neue Light"/>
                <a:sym typeface="Helvetica Neue Light"/>
              </a:rPr>
              <a:t>, que permiten volver a un estado anterior si se presenta un problema, error o cambio inesperado.</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763" name="Google Shape;763;p111"/>
          <p:cNvPicPr preferRelativeResize="0"/>
          <p:nvPr/>
        </p:nvPicPr>
        <p:blipFill rotWithShape="1">
          <a:blip r:embed="rId4">
            <a:alphaModFix/>
          </a:blip>
          <a:srcRect b="0" l="0" r="0" t="0"/>
          <a:stretch/>
        </p:blipFill>
        <p:spPr>
          <a:xfrm>
            <a:off x="4257178" y="4061025"/>
            <a:ext cx="792399" cy="79240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pic>
        <p:nvPicPr>
          <p:cNvPr id="768" name="Google Shape;768;p11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69" name="Google Shape;769;p112"/>
          <p:cNvSpPr txBox="1"/>
          <p:nvPr/>
        </p:nvSpPr>
        <p:spPr>
          <a:xfrm>
            <a:off x="9250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CHECKOUT - Listar Commits </a:t>
            </a:r>
            <a:endParaRPr b="0" i="1" sz="3800" u="none" cap="none" strike="noStrike">
              <a:solidFill>
                <a:schemeClr val="dk1"/>
              </a:solidFill>
              <a:latin typeface="Anton"/>
              <a:ea typeface="Anton"/>
              <a:cs typeface="Anton"/>
              <a:sym typeface="Anton"/>
            </a:endParaRPr>
          </a:p>
          <a:p>
            <a:pPr indent="0" lvl="0" marL="0" marR="0" rtl="0" algn="ctr">
              <a:lnSpc>
                <a:spcPct val="115000"/>
              </a:lnSpc>
              <a:spcBef>
                <a:spcPts val="2000"/>
              </a:spcBef>
              <a:spcAft>
                <a:spcPts val="600"/>
              </a:spcAft>
              <a:buClr>
                <a:schemeClr val="dk1"/>
              </a:buClr>
              <a:buSzPts val="1100"/>
              <a:buFont typeface="Arial"/>
              <a:buNone/>
            </a:pPr>
            <a:r>
              <a:rPr b="0" i="0" lang="es" sz="2000" u="none" cap="none" strike="noStrike">
                <a:solidFill>
                  <a:schemeClr val="dk1"/>
                </a:solidFill>
                <a:highlight>
                  <a:srgbClr val="3CEFAB"/>
                </a:highlight>
                <a:latin typeface="Helvetica Neue Light"/>
                <a:ea typeface="Helvetica Neue Light"/>
                <a:cs typeface="Helvetica Neue Light"/>
                <a:sym typeface="Helvetica Neue Light"/>
              </a:rPr>
              <a:t>Comenzamos listando </a:t>
            </a:r>
            <a:endParaRPr b="0" i="1" sz="2000" u="none" cap="none" strike="noStrike">
              <a:solidFill>
                <a:schemeClr val="dk1"/>
              </a:solidFill>
              <a:highlight>
                <a:srgbClr val="3CEFAB"/>
              </a:highlight>
              <a:latin typeface="Anton"/>
              <a:ea typeface="Anton"/>
              <a:cs typeface="Anton"/>
              <a:sym typeface="Anton"/>
            </a:endParaRPr>
          </a:p>
        </p:txBody>
      </p:sp>
      <p:graphicFrame>
        <p:nvGraphicFramePr>
          <p:cNvPr id="770" name="Google Shape;770;p112"/>
          <p:cNvGraphicFramePr/>
          <p:nvPr/>
        </p:nvGraphicFramePr>
        <p:xfrm>
          <a:off x="547700" y="2155550"/>
          <a:ext cx="3000000" cy="3000000"/>
        </p:xfrm>
        <a:graphic>
          <a:graphicData uri="http://schemas.openxmlformats.org/drawingml/2006/table">
            <a:tbl>
              <a:tblPr>
                <a:noFill/>
                <a:tableStyleId>{39DC792E-66A4-4FE4-AABE-4F70240AAB10}</a:tableStyleId>
              </a:tblPr>
              <a:tblGrid>
                <a:gridCol w="8048600"/>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999999"/>
                          </a:solidFill>
                          <a:highlight>
                            <a:srgbClr val="000000"/>
                          </a:highlight>
                          <a:latin typeface="Didact Gothic"/>
                          <a:ea typeface="Didact Gothic"/>
                          <a:cs typeface="Didact Gothic"/>
                          <a:sym typeface="Didact Gothic"/>
                        </a:rPr>
                        <a:t>/* Para ver los commits realizados, los listamos con el comando git log --oneline para verlos en una sola línea*/</a:t>
                      </a:r>
                      <a:endParaRPr sz="1600" u="none" cap="none" strike="noStrike">
                        <a:solidFill>
                          <a:srgbClr val="999999"/>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rgbClr val="000000"/>
                          </a:highlight>
                          <a:latin typeface="Didact Gothic"/>
                          <a:ea typeface="Didact Gothic"/>
                          <a:cs typeface="Didact Gothic"/>
                          <a:sym typeface="Didact Gothic"/>
                        </a:rPr>
                        <a:t>$ git log --oneline</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999999"/>
                          </a:solidFill>
                          <a:highlight>
                            <a:schemeClr val="dk1"/>
                          </a:highlight>
                          <a:latin typeface="Didact Gothic"/>
                          <a:ea typeface="Didact Gothic"/>
                          <a:cs typeface="Didact Gothic"/>
                          <a:sym typeface="Didact Gothic"/>
                        </a:rPr>
                        <a:t>/* Se listan todos los cambios que se han realizado sobre el index.html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FFF00"/>
                          </a:solidFill>
                          <a:highlight>
                            <a:srgbClr val="000000"/>
                          </a:highlight>
                          <a:latin typeface="Didact Gothic"/>
                          <a:ea typeface="Didact Gothic"/>
                          <a:cs typeface="Didact Gothic"/>
                          <a:sym typeface="Didact Gothic"/>
                        </a:rPr>
                        <a:t>fc59b88 (</a:t>
                      </a:r>
                      <a:r>
                        <a:rPr lang="es" sz="1600" u="none" cap="none" strike="noStrike">
                          <a:solidFill>
                            <a:srgbClr val="00FF00"/>
                          </a:solidFill>
                          <a:highlight>
                            <a:srgbClr val="000000"/>
                          </a:highlight>
                          <a:latin typeface="Didact Gothic"/>
                          <a:ea typeface="Didact Gothic"/>
                          <a:cs typeface="Didact Gothic"/>
                          <a:sym typeface="Didact Gothic"/>
                        </a:rPr>
                        <a:t>HEAD</a:t>
                      </a:r>
                      <a:r>
                        <a:rPr lang="es" sz="1600" u="none" cap="none" strike="noStrike">
                          <a:solidFill>
                            <a:srgbClr val="FFFF00"/>
                          </a:solidFill>
                          <a:highlight>
                            <a:srgbClr val="000000"/>
                          </a:highlight>
                          <a:latin typeface="Didact Gothic"/>
                          <a:ea typeface="Didact Gothic"/>
                          <a:cs typeface="Didact Gothic"/>
                          <a:sym typeface="Didact Gothic"/>
                        </a:rPr>
                        <a:t> -&gt; </a:t>
                      </a:r>
                      <a:r>
                        <a:rPr lang="es" sz="1600" u="none" cap="none" strike="noStrike">
                          <a:solidFill>
                            <a:srgbClr val="00FFFF"/>
                          </a:solidFill>
                          <a:highlight>
                            <a:srgbClr val="000000"/>
                          </a:highlight>
                          <a:latin typeface="Didact Gothic"/>
                          <a:ea typeface="Didact Gothic"/>
                          <a:cs typeface="Didact Gothic"/>
                          <a:sym typeface="Didact Gothic"/>
                        </a:rPr>
                        <a:t>nueva_rama</a:t>
                      </a:r>
                      <a:r>
                        <a:rPr lang="es" sz="1600" u="none" cap="none" strike="noStrike">
                          <a:solidFill>
                            <a:srgbClr val="FFFF00"/>
                          </a:solidFill>
                          <a:highlight>
                            <a:srgbClr val="000000"/>
                          </a:highlight>
                          <a:latin typeface="Didact Gothic"/>
                          <a:ea typeface="Didact Gothic"/>
                          <a:cs typeface="Didact Gothic"/>
                          <a:sym typeface="Didact Gothic"/>
                        </a:rPr>
                        <a:t>) </a:t>
                      </a:r>
                      <a:r>
                        <a:rPr lang="es" sz="1600" u="none" cap="none" strike="noStrike">
                          <a:solidFill>
                            <a:srgbClr val="FFFFFF"/>
                          </a:solidFill>
                          <a:highlight>
                            <a:srgbClr val="000000"/>
                          </a:highlight>
                          <a:latin typeface="Didact Gothic"/>
                          <a:ea typeface="Didact Gothic"/>
                          <a:cs typeface="Didact Gothic"/>
                          <a:sym typeface="Didact Gothic"/>
                        </a:rPr>
                        <a:t>Ahora agregamos un título</a:t>
                      </a:r>
                      <a:endParaRPr sz="1600" u="none" cap="none" strike="noStrike">
                        <a:solidFill>
                          <a:srgbClr val="FFFFFF"/>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FFF00"/>
                          </a:solidFill>
                          <a:highlight>
                            <a:srgbClr val="000000"/>
                          </a:highlight>
                          <a:latin typeface="Didact Gothic"/>
                          <a:ea typeface="Didact Gothic"/>
                          <a:cs typeface="Didact Gothic"/>
                          <a:sym typeface="Didact Gothic"/>
                        </a:rPr>
                        <a:t>6bcff19 </a:t>
                      </a:r>
                      <a:r>
                        <a:rPr lang="es" sz="1600" u="none" cap="none" strike="noStrike">
                          <a:solidFill>
                            <a:srgbClr val="FFFFFF"/>
                          </a:solidFill>
                          <a:latin typeface="Didact Gothic"/>
                          <a:ea typeface="Didact Gothic"/>
                          <a:cs typeface="Didact Gothic"/>
                          <a:sym typeface="Didact Gothic"/>
                        </a:rPr>
                        <a:t>Agregar un texto al index.html</a:t>
                      </a:r>
                      <a:endParaRPr sz="1600" u="none" cap="none" strike="noStrike">
                        <a:solidFill>
                          <a:srgbClr val="FFFFFF"/>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FFF00"/>
                          </a:solidFill>
                          <a:highlight>
                            <a:srgbClr val="000000"/>
                          </a:highlight>
                          <a:latin typeface="Didact Gothic"/>
                          <a:ea typeface="Didact Gothic"/>
                          <a:cs typeface="Didact Gothic"/>
                          <a:sym typeface="Didact Gothic"/>
                        </a:rPr>
                        <a:t>41e6121 </a:t>
                      </a:r>
                      <a:r>
                        <a:rPr lang="es" sz="1600" u="none" cap="none" strike="noStrike">
                          <a:solidFill>
                            <a:srgbClr val="00FFFF"/>
                          </a:solidFill>
                          <a:highlight>
                            <a:srgbClr val="000000"/>
                          </a:highlight>
                          <a:latin typeface="Didact Gothic"/>
                          <a:ea typeface="Didact Gothic"/>
                          <a:cs typeface="Didact Gothic"/>
                          <a:sym typeface="Didact Gothic"/>
                        </a:rPr>
                        <a:t>(master) </a:t>
                      </a:r>
                      <a:r>
                        <a:rPr lang="es" sz="1600" u="none" cap="none" strike="noStrike">
                          <a:solidFill>
                            <a:srgbClr val="FFFFFF"/>
                          </a:solidFill>
                          <a:highlight>
                            <a:srgbClr val="000000"/>
                          </a:highlight>
                          <a:latin typeface="Didact Gothic"/>
                          <a:ea typeface="Didact Gothic"/>
                          <a:cs typeface="Didact Gothic"/>
                          <a:sym typeface="Didact Gothic"/>
                        </a:rPr>
                        <a:t>Primer archivo del repositorio</a:t>
                      </a:r>
                      <a:endParaRPr sz="1600" u="none" cap="none" strike="noStrike">
                        <a:solidFill>
                          <a:srgbClr val="FFFFFF"/>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a:t>
                      </a:r>
                      <a:endParaRPr sz="1600" u="none" cap="none" strike="noStrike">
                        <a:solidFill>
                          <a:srgbClr val="999999"/>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771" name="Google Shape;771;p112"/>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pic>
        <p:nvPicPr>
          <p:cNvPr id="776" name="Google Shape;776;p11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77" name="Google Shape;777;p113"/>
          <p:cNvSpPr txBox="1"/>
          <p:nvPr/>
        </p:nvSpPr>
        <p:spPr>
          <a:xfrm>
            <a:off x="462801" y="1054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CHECKOUT - Movernos a un commit</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graphicFrame>
        <p:nvGraphicFramePr>
          <p:cNvPr id="778" name="Google Shape;778;p113"/>
          <p:cNvGraphicFramePr/>
          <p:nvPr/>
        </p:nvGraphicFramePr>
        <p:xfrm>
          <a:off x="1034675" y="1160775"/>
          <a:ext cx="3000000" cy="3000000"/>
        </p:xfrm>
        <a:graphic>
          <a:graphicData uri="http://schemas.openxmlformats.org/drawingml/2006/table">
            <a:tbl>
              <a:tblPr>
                <a:noFill/>
                <a:tableStyleId>{39DC792E-66A4-4FE4-AABE-4F70240AAB10}</a:tableStyleId>
              </a:tblPr>
              <a:tblGrid>
                <a:gridCol w="7342000"/>
              </a:tblGrid>
              <a:tr h="3248700">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999999"/>
                          </a:solidFill>
                          <a:highlight>
                            <a:schemeClr val="dk1"/>
                          </a:highlight>
                          <a:latin typeface="Didact Gothic"/>
                          <a:ea typeface="Didact Gothic"/>
                          <a:cs typeface="Didact Gothic"/>
                          <a:sym typeface="Didact Gothic"/>
                        </a:rPr>
                        <a:t>/* Supongamos que me equivoqué en agregar el título, quiero volver al punto anterior del texto, busco el número de commit y muevo hacia ese punto */</a:t>
                      </a:r>
                      <a:endParaRPr sz="14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00FF00"/>
                          </a:solidFill>
                          <a:highlight>
                            <a:schemeClr val="dk1"/>
                          </a:highlight>
                          <a:latin typeface="Didact Gothic"/>
                          <a:ea typeface="Didact Gothic"/>
                          <a:cs typeface="Didact Gothic"/>
                          <a:sym typeface="Didact Gothic"/>
                        </a:rPr>
                        <a:t>john@MyShopSolutions</a:t>
                      </a:r>
                      <a:r>
                        <a:rPr lang="es" sz="1400" u="none" cap="none" strike="noStrike">
                          <a:solidFill>
                            <a:srgbClr val="FF00FF"/>
                          </a:solidFill>
                          <a:highlight>
                            <a:schemeClr val="dk1"/>
                          </a:highlight>
                          <a:latin typeface="Didact Gothic"/>
                          <a:ea typeface="Didact Gothic"/>
                          <a:cs typeface="Didact Gothic"/>
                          <a:sym typeface="Didact Gothic"/>
                        </a:rPr>
                        <a:t> :~</a:t>
                      </a:r>
                      <a:r>
                        <a:rPr lang="es" sz="14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400" u="none" cap="none" strike="noStrike">
                          <a:solidFill>
                            <a:srgbClr val="F3F3F3"/>
                          </a:solidFill>
                          <a:highlight>
                            <a:srgbClr val="000000"/>
                          </a:highlight>
                          <a:latin typeface="Didact Gothic"/>
                          <a:ea typeface="Didact Gothic"/>
                          <a:cs typeface="Didact Gothic"/>
                          <a:sym typeface="Didact Gothic"/>
                        </a:rPr>
                        <a:t>$ git checkout </a:t>
                      </a:r>
                      <a:r>
                        <a:rPr lang="es" sz="1400" u="none" cap="none" strike="noStrike">
                          <a:solidFill>
                            <a:srgbClr val="FFFFFF"/>
                          </a:solidFill>
                          <a:highlight>
                            <a:schemeClr val="dk1"/>
                          </a:highlight>
                          <a:latin typeface="Didact Gothic"/>
                          <a:ea typeface="Didact Gothic"/>
                          <a:cs typeface="Didact Gothic"/>
                          <a:sym typeface="Didact Gothic"/>
                        </a:rPr>
                        <a:t>6bcff19</a:t>
                      </a:r>
                      <a:endParaRPr sz="1400" u="none" cap="none" strike="noStrike">
                        <a:solidFill>
                          <a:srgbClr val="FFFFFF"/>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Note: checking out </a:t>
                      </a:r>
                      <a:r>
                        <a:rPr lang="es" sz="1400" u="none" cap="none" strike="noStrike">
                          <a:solidFill>
                            <a:srgbClr val="FFFFFF"/>
                          </a:solidFill>
                          <a:highlight>
                            <a:schemeClr val="dk1"/>
                          </a:highlight>
                          <a:latin typeface="Didact Gothic"/>
                          <a:ea typeface="Didact Gothic"/>
                          <a:cs typeface="Didact Gothic"/>
                          <a:sym typeface="Didact Gothic"/>
                        </a:rPr>
                        <a:t>6bcff19</a:t>
                      </a:r>
                      <a:r>
                        <a:rPr lang="es" sz="1400" u="none" cap="none" strike="noStrike">
                          <a:solidFill>
                            <a:srgbClr val="F3F3F3"/>
                          </a:solidFill>
                          <a:highlight>
                            <a:srgbClr val="000000"/>
                          </a:highlight>
                          <a:latin typeface="Didact Gothic"/>
                          <a:ea typeface="Didact Gothic"/>
                          <a:cs typeface="Didact Gothic"/>
                          <a:sym typeface="Didact Gothic"/>
                        </a:rPr>
                        <a:t>.</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You are in 'detached HEAD' state. You can look around, make experimental</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changes and commit them, and you can discard any commits you make in this</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state without impacting any branches by performing another checkout.</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If you want to create a new branch to retain commits you create, you may</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do so (now or later) by using -b with the checkout command again. Example:</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  git checkout -b &lt;new-branch-name&gt;</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3F3F3"/>
                          </a:solidFill>
                          <a:highlight>
                            <a:srgbClr val="000000"/>
                          </a:highlight>
                          <a:latin typeface="Didact Gothic"/>
                          <a:ea typeface="Didact Gothic"/>
                          <a:cs typeface="Didact Gothic"/>
                          <a:sym typeface="Didact Gothic"/>
                        </a:rPr>
                        <a:t>HEAD is now at </a:t>
                      </a:r>
                      <a:r>
                        <a:rPr lang="es" sz="1400" u="none" cap="none" strike="noStrike">
                          <a:solidFill>
                            <a:srgbClr val="FFFFFF"/>
                          </a:solidFill>
                          <a:highlight>
                            <a:schemeClr val="dk1"/>
                          </a:highlight>
                          <a:latin typeface="Didact Gothic"/>
                          <a:ea typeface="Didact Gothic"/>
                          <a:cs typeface="Didact Gothic"/>
                          <a:sym typeface="Didact Gothic"/>
                        </a:rPr>
                        <a:t>6bcff19</a:t>
                      </a:r>
                      <a:r>
                        <a:rPr lang="es" sz="1400" u="none" cap="none" strike="noStrike">
                          <a:solidFill>
                            <a:srgbClr val="F3F3F3"/>
                          </a:solidFill>
                          <a:highlight>
                            <a:srgbClr val="000000"/>
                          </a:highlight>
                          <a:latin typeface="Didact Gothic"/>
                          <a:ea typeface="Didact Gothic"/>
                          <a:cs typeface="Didact Gothic"/>
                          <a:sym typeface="Didact Gothic"/>
                        </a:rPr>
                        <a:t>... Agregar un texto al index.html</a:t>
                      </a:r>
                      <a:endParaRPr sz="14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779" name="Google Shape;779;p113"/>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graphicFrame>
        <p:nvGraphicFramePr>
          <p:cNvPr id="784" name="Google Shape;784;p114"/>
          <p:cNvGraphicFramePr/>
          <p:nvPr/>
        </p:nvGraphicFramePr>
        <p:xfrm>
          <a:off x="478150" y="1748125"/>
          <a:ext cx="3000000" cy="3000000"/>
        </p:xfrm>
        <a:graphic>
          <a:graphicData uri="http://schemas.openxmlformats.org/drawingml/2006/table">
            <a:tbl>
              <a:tblPr>
                <a:noFill/>
                <a:tableStyleId>{39DC792E-66A4-4FE4-AABE-4F70240AAB10}</a:tableStyleId>
              </a:tblPr>
              <a:tblGrid>
                <a:gridCol w="8379450"/>
              </a:tblGrid>
              <a:tr h="2532450">
                <a:tc>
                  <a:txBody>
                    <a:bodyPr/>
                    <a:lstStyle/>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999999"/>
                          </a:solidFill>
                          <a:highlight>
                            <a:schemeClr val="dk1"/>
                          </a:highlight>
                          <a:latin typeface="Didact Gothic"/>
                          <a:ea typeface="Didact Gothic"/>
                          <a:cs typeface="Didact Gothic"/>
                          <a:sym typeface="Didact Gothic"/>
                        </a:rPr>
                        <a:t>/* Si verifico donde estoy parado co git branch se puede observar que se está en el commit y el index.html ha cambiado*/</a:t>
                      </a:r>
                      <a:endParaRPr sz="18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 :~</a:t>
                      </a:r>
                      <a:r>
                        <a:rPr lang="es" sz="18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800" u="none" cap="none" strike="noStrike">
                          <a:solidFill>
                            <a:srgbClr val="F3F3F3"/>
                          </a:solidFill>
                          <a:highlight>
                            <a:srgbClr val="000000"/>
                          </a:highlight>
                          <a:latin typeface="Didact Gothic"/>
                          <a:ea typeface="Didact Gothic"/>
                          <a:cs typeface="Didact Gothic"/>
                          <a:sym typeface="Didact Gothic"/>
                        </a:rPr>
                        <a:t>$ git branch</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00FFFF"/>
                          </a:solidFill>
                          <a:highlight>
                            <a:srgbClr val="000000"/>
                          </a:highlight>
                          <a:latin typeface="Didact Gothic"/>
                          <a:ea typeface="Didact Gothic"/>
                          <a:cs typeface="Didact Gothic"/>
                          <a:sym typeface="Didact Gothic"/>
                        </a:rPr>
                        <a:t>* (HEAD detached at 6bcff19)</a:t>
                      </a:r>
                      <a:endParaRPr sz="1800" u="none" cap="none" strike="noStrike">
                        <a:solidFill>
                          <a:srgbClr val="00FFFF"/>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master</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F3F3F3"/>
                          </a:solidFill>
                          <a:highlight>
                            <a:srgbClr val="000000"/>
                          </a:highlight>
                          <a:latin typeface="Didact Gothic"/>
                          <a:ea typeface="Didact Gothic"/>
                          <a:cs typeface="Didact Gothic"/>
                          <a:sym typeface="Didact Gothic"/>
                        </a:rPr>
                        <a:t>  nueva_rama</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800" u="none" cap="none" strike="noStrike">
                          <a:solidFill>
                            <a:srgbClr val="00FF00"/>
                          </a:solidFill>
                          <a:highlight>
                            <a:schemeClr val="dk1"/>
                          </a:highlight>
                          <a:latin typeface="Didact Gothic"/>
                          <a:ea typeface="Didact Gothic"/>
                          <a:cs typeface="Didact Gothic"/>
                          <a:sym typeface="Didact Gothic"/>
                        </a:rPr>
                        <a:t>john@MyShopSolutions</a:t>
                      </a:r>
                      <a:r>
                        <a:rPr lang="es" sz="1800" u="none" cap="none" strike="noStrike">
                          <a:solidFill>
                            <a:srgbClr val="FF00FF"/>
                          </a:solidFill>
                          <a:highlight>
                            <a:schemeClr val="dk1"/>
                          </a:highlight>
                          <a:latin typeface="Didact Gothic"/>
                          <a:ea typeface="Didact Gothic"/>
                          <a:cs typeface="Didact Gothic"/>
                          <a:sym typeface="Didact Gothic"/>
                        </a:rPr>
                        <a:t> :~</a:t>
                      </a:r>
                      <a:r>
                        <a:rPr lang="es" sz="18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800" u="none" cap="none" strike="noStrike">
                          <a:solidFill>
                            <a:srgbClr val="F3F3F3"/>
                          </a:solidFill>
                          <a:highlight>
                            <a:schemeClr val="dk1"/>
                          </a:highlight>
                          <a:latin typeface="Didact Gothic"/>
                          <a:ea typeface="Didact Gothic"/>
                          <a:cs typeface="Didact Gothic"/>
                          <a:sym typeface="Didact Gothic"/>
                        </a:rPr>
                        <a:t>$</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785" name="Google Shape;785;p11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86" name="Google Shape;786;p114"/>
          <p:cNvSpPr txBox="1"/>
          <p:nvPr/>
        </p:nvSpPr>
        <p:spPr>
          <a:xfrm>
            <a:off x="544476" y="36182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GIT CHECKOUT - Movernos a un commit</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pic>
        <p:nvPicPr>
          <p:cNvPr id="787" name="Google Shape;787;p114"/>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pic>
        <p:nvPicPr>
          <p:cNvPr id="792" name="Google Shape;792;p11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793" name="Google Shape;793;p115"/>
          <p:cNvSpPr txBox="1"/>
          <p:nvPr/>
        </p:nvSpPr>
        <p:spPr>
          <a:xfrm>
            <a:off x="1085525" y="3726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rPr b="0" i="1" lang="es" sz="3500" u="none" cap="none" strike="noStrike">
                <a:solidFill>
                  <a:srgbClr val="000000"/>
                </a:solidFill>
                <a:latin typeface="Anton"/>
                <a:ea typeface="Anton"/>
                <a:cs typeface="Anton"/>
                <a:sym typeface="Anton"/>
              </a:rPr>
              <a:t>GIT - </a:t>
            </a:r>
            <a:r>
              <a:rPr b="0" i="1" lang="es" sz="3500" u="none" cap="none" strike="noStrike">
                <a:solidFill>
                  <a:schemeClr val="dk1"/>
                </a:solidFill>
                <a:latin typeface="Anton"/>
                <a:ea typeface="Anton"/>
                <a:cs typeface="Anton"/>
                <a:sym typeface="Anton"/>
              </a:rPr>
              <a:t>FUSIONAR (MERGE)</a:t>
            </a:r>
            <a:endParaRPr b="0" i="1" sz="3500" u="none" cap="none" strike="noStrike">
              <a:solidFill>
                <a:srgbClr val="000000"/>
              </a:solidFill>
              <a:latin typeface="Anton"/>
              <a:ea typeface="Anton"/>
              <a:cs typeface="Anton"/>
              <a:sym typeface="Anton"/>
            </a:endParaRPr>
          </a:p>
        </p:txBody>
      </p:sp>
      <p:sp>
        <p:nvSpPr>
          <p:cNvPr id="794" name="Google Shape;794;p115"/>
          <p:cNvSpPr txBox="1"/>
          <p:nvPr/>
        </p:nvSpPr>
        <p:spPr>
          <a:xfrm>
            <a:off x="5397725" y="1327650"/>
            <a:ext cx="3196800" cy="1568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Una vez que tenemos una rama (o más), podemos experimentar características nuevas.</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Para luego </a:t>
            </a:r>
            <a:r>
              <a:rPr b="1" i="0" lang="es" sz="1800" u="none" cap="none" strike="noStrike">
                <a:solidFill>
                  <a:srgbClr val="000000"/>
                </a:solidFill>
                <a:latin typeface="Helvetica Neue"/>
                <a:ea typeface="Helvetica Neue"/>
                <a:cs typeface="Helvetica Neue"/>
                <a:sym typeface="Helvetica Neue"/>
              </a:rPr>
              <a:t>FUSIONARLAS</a:t>
            </a:r>
            <a:r>
              <a:rPr b="0" i="0" lang="es" sz="1800" u="none" cap="none" strike="noStrike">
                <a:solidFill>
                  <a:srgbClr val="000000"/>
                </a:solidFill>
                <a:latin typeface="Helvetica Neue Light"/>
                <a:ea typeface="Helvetica Neue Light"/>
                <a:cs typeface="Helvetica Neue Light"/>
                <a:sym typeface="Helvetica Neue Light"/>
              </a:rPr>
              <a:t> con la rama </a:t>
            </a:r>
            <a:r>
              <a:rPr b="1" i="0" lang="es" sz="1800" u="none" cap="none" strike="noStrike">
                <a:solidFill>
                  <a:srgbClr val="000000"/>
                </a:solidFill>
                <a:latin typeface="Helvetica Neue"/>
                <a:ea typeface="Helvetica Neue"/>
                <a:cs typeface="Helvetica Neue"/>
                <a:sym typeface="Helvetica Neue"/>
              </a:rPr>
              <a:t>MASTER</a:t>
            </a:r>
            <a:r>
              <a:rPr b="0" i="0" lang="es"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795" name="Google Shape;795;p115"/>
          <p:cNvPicPr preferRelativeResize="0"/>
          <p:nvPr/>
        </p:nvPicPr>
        <p:blipFill rotWithShape="1">
          <a:blip r:embed="rId4">
            <a:alphaModFix/>
          </a:blip>
          <a:srcRect b="0" l="0" r="0" t="0"/>
          <a:stretch/>
        </p:blipFill>
        <p:spPr>
          <a:xfrm>
            <a:off x="751175" y="1258024"/>
            <a:ext cx="4220143" cy="3251151"/>
          </a:xfrm>
          <a:prstGeom prst="rect">
            <a:avLst/>
          </a:prstGeom>
          <a:noFill/>
          <a:ln>
            <a:noFill/>
          </a:ln>
        </p:spPr>
      </p:pic>
      <p:sp>
        <p:nvSpPr>
          <p:cNvPr id="796" name="Google Shape;796;p115"/>
          <p:cNvSpPr txBox="1"/>
          <p:nvPr/>
        </p:nvSpPr>
        <p:spPr>
          <a:xfrm>
            <a:off x="2163800" y="4509175"/>
            <a:ext cx="46608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A continuación veamos cómo hacerlo 👉</a:t>
            </a:r>
            <a:endParaRPr b="0" i="0" sz="1800" u="none" cap="none" strike="noStrike">
              <a:solidFill>
                <a:schemeClr val="dk1"/>
              </a:solidFill>
              <a:highlight>
                <a:srgbClr val="3CEFAB"/>
              </a:highlight>
              <a:latin typeface="Helvetica Neue Light"/>
              <a:ea typeface="Helvetica Neue Light"/>
              <a:cs typeface="Helvetica Neue Light"/>
              <a:sym typeface="Helvetica Neue Ligh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graphicFrame>
        <p:nvGraphicFramePr>
          <p:cNvPr id="801" name="Google Shape;801;p116"/>
          <p:cNvGraphicFramePr/>
          <p:nvPr/>
        </p:nvGraphicFramePr>
        <p:xfrm>
          <a:off x="434500" y="1057638"/>
          <a:ext cx="3000000" cy="3000000"/>
        </p:xfrm>
        <a:graphic>
          <a:graphicData uri="http://schemas.openxmlformats.org/drawingml/2006/table">
            <a:tbl>
              <a:tblPr>
                <a:noFill/>
                <a:tableStyleId>{39DC792E-66A4-4FE4-AABE-4F70240AAB10}</a:tableStyleId>
              </a:tblPr>
              <a:tblGrid>
                <a:gridCol w="8658275"/>
              </a:tblGrid>
              <a:tr h="2328975">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999999"/>
                          </a:solidFill>
                          <a:highlight>
                            <a:schemeClr val="dk1"/>
                          </a:highlight>
                          <a:latin typeface="Didact Gothic"/>
                          <a:ea typeface="Didact Gothic"/>
                          <a:cs typeface="Didact Gothic"/>
                          <a:sym typeface="Didact Gothic"/>
                        </a:rPr>
                        <a:t>/* Paso 1: Ubicarse en la rama master, que es a donde quiero fusionar los cambios usando el comando de git checkout master. */</a:t>
                      </a:r>
                      <a:endParaRPr sz="16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checkout master</a:t>
                      </a:r>
                      <a:endParaRPr sz="16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999999"/>
                          </a:solidFill>
                          <a:highlight>
                            <a:schemeClr val="dk1"/>
                          </a:highlight>
                          <a:latin typeface="Didact Gothic"/>
                          <a:ea typeface="Didact Gothic"/>
                          <a:cs typeface="Didact Gothic"/>
                          <a:sym typeface="Didact Gothic"/>
                        </a:rPr>
                        <a:t>/* Paso 2: Verificar que estoy en master con git branch. Se puede observar en el archivo de index.html que no tiene ni título ni texto. */</a:t>
                      </a:r>
                      <a:endParaRPr sz="16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  git branch</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FF"/>
                          </a:solidFill>
                          <a:highlight>
                            <a:schemeClr val="dk1"/>
                          </a:highlight>
                          <a:latin typeface="Didact Gothic"/>
                          <a:ea typeface="Didact Gothic"/>
                          <a:cs typeface="Didact Gothic"/>
                          <a:sym typeface="Didact Gothic"/>
                        </a:rPr>
                        <a:t>*master</a:t>
                      </a:r>
                      <a:endParaRPr sz="1600" u="none" cap="none" strike="noStrike">
                        <a:solidFill>
                          <a:srgbClr val="00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chemeClr val="dk1"/>
                          </a:highlight>
                          <a:latin typeface="Didact Gothic"/>
                          <a:ea typeface="Didact Gothic"/>
                          <a:cs typeface="Didact Gothic"/>
                          <a:sym typeface="Didact Gothic"/>
                        </a:rPr>
                        <a:t>Nueva_rama</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999999"/>
                          </a:solidFill>
                          <a:highlight>
                            <a:schemeClr val="dk1"/>
                          </a:highlight>
                          <a:latin typeface="Didact Gothic"/>
                          <a:ea typeface="Didact Gothic"/>
                          <a:cs typeface="Didact Gothic"/>
                          <a:sym typeface="Didact Gothic"/>
                        </a:rPr>
                        <a:t>/* Paso 3: Realizar la fusión. Hacer el merge con el comando </a:t>
                      </a:r>
                      <a:r>
                        <a:rPr b="1" lang="es" sz="1600" u="none" cap="none" strike="noStrike">
                          <a:solidFill>
                            <a:srgbClr val="999999"/>
                          </a:solidFill>
                          <a:highlight>
                            <a:schemeClr val="dk1"/>
                          </a:highlight>
                          <a:latin typeface="Didact Gothic"/>
                          <a:ea typeface="Didact Gothic"/>
                          <a:cs typeface="Didact Gothic"/>
                          <a:sym typeface="Didact Gothic"/>
                        </a:rPr>
                        <a:t>git merge nueva_rama*/</a:t>
                      </a:r>
                      <a:endParaRPr b="1" sz="16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600" u="none" cap="none" strike="noStrike">
                          <a:solidFill>
                            <a:srgbClr val="F3F3F3"/>
                          </a:solidFill>
                          <a:highlight>
                            <a:schemeClr val="dk1"/>
                          </a:highlight>
                          <a:latin typeface="Didact Gothic"/>
                          <a:ea typeface="Didact Gothic"/>
                          <a:cs typeface="Didact Gothic"/>
                          <a:sym typeface="Didact Gothic"/>
                        </a:rPr>
                        <a:t>$</a:t>
                      </a:r>
                      <a:r>
                        <a:rPr lang="es" sz="1600" u="none" cap="none" strike="noStrike">
                          <a:solidFill>
                            <a:srgbClr val="F3F3F3"/>
                          </a:solidFill>
                          <a:highlight>
                            <a:srgbClr val="000000"/>
                          </a:highlight>
                          <a:latin typeface="Didact Gothic"/>
                          <a:ea typeface="Didact Gothic"/>
                          <a:cs typeface="Didact Gothic"/>
                          <a:sym typeface="Didact Gothic"/>
                        </a:rPr>
                        <a:t>  git merge nueva_rama</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Updating 41e6121..fc59b88</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Fast-forward</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 index.html | 2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F3F3F3"/>
                          </a:solidFill>
                          <a:highlight>
                            <a:srgbClr val="000000"/>
                          </a:highlight>
                          <a:latin typeface="Didact Gothic"/>
                          <a:ea typeface="Didact Gothic"/>
                          <a:cs typeface="Didact Gothic"/>
                          <a:sym typeface="Didact Gothic"/>
                        </a:rPr>
                        <a:t> 1 file changed, 2 insertions(+)</a:t>
                      </a:r>
                      <a:endParaRPr sz="16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802" name="Google Shape;802;p11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03" name="Google Shape;803;p116"/>
          <p:cNvSpPr txBox="1"/>
          <p:nvPr/>
        </p:nvSpPr>
        <p:spPr>
          <a:xfrm>
            <a:off x="772601" y="-4212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 MERGE</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pic>
        <p:nvPicPr>
          <p:cNvPr id="804" name="Google Shape;804;p116"/>
          <p:cNvPicPr preferRelativeResize="0"/>
          <p:nvPr/>
        </p:nvPicPr>
        <p:blipFill rotWithShape="1">
          <a:blip r:embed="rId4">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8" name="Shape 808"/>
        <p:cNvGrpSpPr/>
        <p:nvPr/>
      </p:nvGrpSpPr>
      <p:grpSpPr>
        <a:xfrm>
          <a:off x="0" y="0"/>
          <a:ext cx="0" cy="0"/>
          <a:chOff x="0" y="0"/>
          <a:chExt cx="0" cy="0"/>
        </a:xfrm>
      </p:grpSpPr>
      <p:sp>
        <p:nvSpPr>
          <p:cNvPr id="809" name="Google Shape;809;p117"/>
          <p:cNvSpPr txBox="1"/>
          <p:nvPr/>
        </p:nvSpPr>
        <p:spPr>
          <a:xfrm>
            <a:off x="852188" y="1251600"/>
            <a:ext cx="7146000" cy="279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0" i="1" lang="es" sz="3000" u="none" cap="none" strike="noStrike">
                <a:solidFill>
                  <a:srgbClr val="EEFF41"/>
                </a:solidFill>
                <a:latin typeface="Anton"/>
                <a:ea typeface="Anton"/>
                <a:cs typeface="Anton"/>
                <a:sym typeface="Anton"/>
              </a:rPr>
              <a:t>EJEMPLO EN VIVO</a:t>
            </a:r>
            <a:endParaRPr b="0" i="1" sz="3000" u="none" cap="none" strike="noStrike">
              <a:solidFill>
                <a:srgbClr val="EEFF41"/>
              </a:solidFill>
              <a:latin typeface="Didact Gothic"/>
              <a:ea typeface="Didact Gothic"/>
              <a:cs typeface="Didact Gothic"/>
              <a:sym typeface="Didact Gothic"/>
            </a:endParaRPr>
          </a:p>
          <a:p>
            <a:pPr indent="0" lvl="0" marL="0" marR="0" rtl="0" algn="ctr">
              <a:lnSpc>
                <a:spcPct val="100000"/>
              </a:lnSpc>
              <a:spcBef>
                <a:spcPts val="1000"/>
              </a:spcBef>
              <a:spcAft>
                <a:spcPts val="0"/>
              </a:spcAft>
              <a:buClr>
                <a:srgbClr val="000000"/>
              </a:buClr>
              <a:buSzPts val="2000"/>
              <a:buFont typeface="Arial"/>
              <a:buNone/>
            </a:pPr>
            <a:r>
              <a:rPr b="0" i="1" lang="es" sz="2000" u="none" cap="none" strike="noStrike">
                <a:solidFill>
                  <a:schemeClr val="lt1"/>
                </a:solidFill>
                <a:latin typeface="Helvetica Neue Light"/>
                <a:ea typeface="Helvetica Neue Light"/>
                <a:cs typeface="Helvetica Neue Light"/>
                <a:sym typeface="Helvetica Neue Light"/>
              </a:rPr>
              <a:t>Vamos a crear una rama para listar commits en GIT. </a:t>
            </a:r>
            <a:endParaRPr b="0" i="1" sz="2000" u="none" cap="none" strike="noStrike">
              <a:solidFill>
                <a:schemeClr val="lt1"/>
              </a:solidFill>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E8E7E3"/>
              </a:solidFill>
              <a:latin typeface="Helvetica Neue Light"/>
              <a:ea typeface="Helvetica Neue Light"/>
              <a:cs typeface="Helvetica Neue Light"/>
              <a:sym typeface="Helvetica Neue Light"/>
            </a:endParaRPr>
          </a:p>
        </p:txBody>
      </p:sp>
      <p:pic>
        <p:nvPicPr>
          <p:cNvPr id="810" name="Google Shape;810;p117"/>
          <p:cNvPicPr preferRelativeResize="0"/>
          <p:nvPr/>
        </p:nvPicPr>
        <p:blipFill rotWithShape="1">
          <a:blip r:embed="rId4">
            <a:alphaModFix/>
          </a:blip>
          <a:srcRect b="0" l="0" r="0" t="0"/>
          <a:stretch/>
        </p:blipFill>
        <p:spPr>
          <a:xfrm>
            <a:off x="3978725" y="421625"/>
            <a:ext cx="1186525" cy="118652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cxnSp>
        <p:nvCxnSpPr>
          <p:cNvPr id="815" name="Google Shape;815;p118"/>
          <p:cNvCxnSpPr>
            <a:stCxn id="816" idx="6"/>
            <a:endCxn id="817" idx="2"/>
          </p:cNvCxnSpPr>
          <p:nvPr/>
        </p:nvCxnSpPr>
        <p:spPr>
          <a:xfrm>
            <a:off x="2249350" y="2515650"/>
            <a:ext cx="4578300" cy="0"/>
          </a:xfrm>
          <a:prstGeom prst="straightConnector1">
            <a:avLst/>
          </a:prstGeom>
          <a:noFill/>
          <a:ln cap="flat" cmpd="sng" w="9525">
            <a:solidFill>
              <a:srgbClr val="3CEFAB"/>
            </a:solidFill>
            <a:prstDash val="solid"/>
            <a:round/>
            <a:headEnd len="sm" w="sm" type="none"/>
            <a:tailEnd len="sm" w="sm" type="none"/>
          </a:ln>
        </p:spPr>
      </p:cxnSp>
      <p:sp>
        <p:nvSpPr>
          <p:cNvPr id="816" name="Google Shape;816;p118"/>
          <p:cNvSpPr/>
          <p:nvPr/>
        </p:nvSpPr>
        <p:spPr>
          <a:xfrm>
            <a:off x="1635250"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18"/>
          <p:cNvSpPr/>
          <p:nvPr/>
        </p:nvSpPr>
        <p:spPr>
          <a:xfrm>
            <a:off x="4264955"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817" name="Google Shape;817;p118"/>
          <p:cNvSpPr/>
          <p:nvPr/>
        </p:nvSpPr>
        <p:spPr>
          <a:xfrm>
            <a:off x="6827709"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819" name="Google Shape;819;p118"/>
          <p:cNvSpPr txBox="1"/>
          <p:nvPr/>
        </p:nvSpPr>
        <p:spPr>
          <a:xfrm>
            <a:off x="914725" y="3084225"/>
            <a:ext cx="2069100" cy="10656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Crear una rama 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branch</a:t>
            </a:r>
            <a:r>
              <a:rPr b="0" i="0" lang="es" sz="1800" u="none" cap="none" strike="noStrike">
                <a:solidFill>
                  <a:schemeClr val="dk1"/>
                </a:solidFill>
                <a:latin typeface="Helvetica Neue Light"/>
                <a:ea typeface="Helvetica Neue Light"/>
                <a:cs typeface="Helvetica Neue Light"/>
                <a:sym typeface="Helvetica Neue Light"/>
              </a:rPr>
              <a:t> </a:t>
            </a:r>
            <a:r>
              <a:rPr b="1" i="0" lang="es" sz="1800" u="none" cap="none" strike="noStrike">
                <a:solidFill>
                  <a:schemeClr val="dk1"/>
                </a:solidFill>
                <a:latin typeface="Helvetica Neue"/>
                <a:ea typeface="Helvetica Neue"/>
                <a:cs typeface="Helvetica Neue"/>
                <a:sym typeface="Helvetica Neue"/>
              </a:rPr>
              <a:t>nueva_rama</a:t>
            </a:r>
            <a:endParaRPr b="1" i="0" sz="1800" u="none" cap="none" strike="noStrike">
              <a:solidFill>
                <a:srgbClr val="000000"/>
              </a:solidFill>
              <a:latin typeface="Helvetica Neue"/>
              <a:ea typeface="Helvetica Neue"/>
              <a:cs typeface="Helvetica Neue"/>
              <a:sym typeface="Helvetica Neue"/>
            </a:endParaRPr>
          </a:p>
        </p:txBody>
      </p:sp>
      <p:sp>
        <p:nvSpPr>
          <p:cNvPr id="820" name="Google Shape;820;p118"/>
          <p:cNvSpPr txBox="1"/>
          <p:nvPr/>
        </p:nvSpPr>
        <p:spPr>
          <a:xfrm>
            <a:off x="3247000" y="2983575"/>
            <a:ext cx="2394000" cy="10656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45720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Cambiar de rama 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checkout</a:t>
            </a:r>
            <a:r>
              <a:rPr b="0" i="0" lang="es" sz="1800" u="none" cap="none" strike="noStrike">
                <a:solidFill>
                  <a:schemeClr val="dk1"/>
                </a:solidFill>
                <a:latin typeface="Helvetica Neue Light"/>
                <a:ea typeface="Helvetica Neue Light"/>
                <a:cs typeface="Helvetica Neue Light"/>
                <a:sym typeface="Helvetica Neue Light"/>
              </a:rPr>
              <a:t> </a:t>
            </a:r>
            <a:r>
              <a:rPr b="1" i="0" lang="es" sz="1800" u="none" cap="none" strike="noStrike">
                <a:solidFill>
                  <a:schemeClr val="dk1"/>
                </a:solidFill>
                <a:latin typeface="Helvetica Neue"/>
                <a:ea typeface="Helvetica Neue"/>
                <a:cs typeface="Helvetica Neue"/>
                <a:sym typeface="Helvetica Neue"/>
              </a:rPr>
              <a:t>nueva_rama</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821" name="Google Shape;821;p118"/>
          <p:cNvSpPr txBox="1"/>
          <p:nvPr/>
        </p:nvSpPr>
        <p:spPr>
          <a:xfrm>
            <a:off x="5904175" y="2983575"/>
            <a:ext cx="2265000" cy="10656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Verificar que cambie de rama 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branch -l</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822" name="Google Shape;822;p118"/>
          <p:cNvSpPr txBox="1"/>
          <p:nvPr/>
        </p:nvSpPr>
        <p:spPr>
          <a:xfrm>
            <a:off x="1749186" y="2244674"/>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1</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823" name="Google Shape;823;p118"/>
          <p:cNvSpPr txBox="1"/>
          <p:nvPr/>
        </p:nvSpPr>
        <p:spPr>
          <a:xfrm>
            <a:off x="4403387" y="2235539"/>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2</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824" name="Google Shape;824;p118"/>
          <p:cNvSpPr txBox="1"/>
          <p:nvPr/>
        </p:nvSpPr>
        <p:spPr>
          <a:xfrm>
            <a:off x="6960457" y="2263295"/>
            <a:ext cx="2703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3</a:t>
            </a:r>
            <a:endParaRPr b="0" i="0" sz="2400" u="none" cap="none" strike="noStrike">
              <a:solidFill>
                <a:srgbClr val="000000"/>
              </a:solidFill>
              <a:latin typeface="Helvetica Neue Light"/>
              <a:ea typeface="Helvetica Neue Light"/>
              <a:cs typeface="Helvetica Neue Light"/>
              <a:sym typeface="Helvetica Neue Light"/>
            </a:endParaRPr>
          </a:p>
        </p:txBody>
      </p:sp>
      <p:pic>
        <p:nvPicPr>
          <p:cNvPr id="825" name="Google Shape;825;p11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26" name="Google Shape;826;p118"/>
          <p:cNvSpPr txBox="1"/>
          <p:nvPr/>
        </p:nvSpPr>
        <p:spPr>
          <a:xfrm>
            <a:off x="1311600" y="86592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chemeClr val="dk1"/>
                </a:solidFill>
                <a:latin typeface="Anton"/>
                <a:ea typeface="Anton"/>
                <a:cs typeface="Anton"/>
                <a:sym typeface="Anton"/>
              </a:rPr>
              <a:t>LISTAR COMMITS </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0" name="Shape 300"/>
        <p:cNvGrpSpPr/>
        <p:nvPr/>
      </p:nvGrpSpPr>
      <p:grpSpPr>
        <a:xfrm>
          <a:off x="0" y="0"/>
          <a:ext cx="0" cy="0"/>
          <a:chOff x="0" y="0"/>
          <a:chExt cx="0" cy="0"/>
        </a:xfrm>
      </p:grpSpPr>
      <p:pic>
        <p:nvPicPr>
          <p:cNvPr id="301" name="Google Shape;301;p5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02" name="Google Shape;302;p56"/>
          <p:cNvSpPr txBox="1"/>
          <p:nvPr/>
        </p:nvSpPr>
        <p:spPr>
          <a:xfrm>
            <a:off x="3251099" y="533900"/>
            <a:ext cx="26418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300"/>
              </a:spcAft>
              <a:buClr>
                <a:schemeClr val="dk1"/>
              </a:buClr>
              <a:buSzPts val="1100"/>
              <a:buFont typeface="Arial"/>
              <a:buNone/>
            </a:pPr>
            <a:r>
              <a:rPr b="0" i="1" lang="es" sz="4000" u="none" cap="none" strike="noStrike">
                <a:solidFill>
                  <a:schemeClr val="dk1"/>
                </a:solidFill>
                <a:latin typeface="Anton"/>
                <a:ea typeface="Anton"/>
                <a:cs typeface="Anton"/>
                <a:sym typeface="Anton"/>
              </a:rPr>
              <a:t>¿QUÉ ES GIT?</a:t>
            </a:r>
            <a:endParaRPr b="0" i="1" sz="4000" u="none" cap="none" strike="noStrike">
              <a:solidFill>
                <a:srgbClr val="000000"/>
              </a:solidFill>
              <a:latin typeface="Anton"/>
              <a:ea typeface="Anton"/>
              <a:cs typeface="Anton"/>
              <a:sym typeface="Anton"/>
            </a:endParaRPr>
          </a:p>
        </p:txBody>
      </p:sp>
      <p:sp>
        <p:nvSpPr>
          <p:cNvPr id="303" name="Google Shape;303;p56"/>
          <p:cNvSpPr txBox="1"/>
          <p:nvPr/>
        </p:nvSpPr>
        <p:spPr>
          <a:xfrm>
            <a:off x="261550" y="4577775"/>
            <a:ext cx="5837100" cy="393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304" name="Google Shape;304;p56"/>
          <p:cNvSpPr txBox="1"/>
          <p:nvPr/>
        </p:nvSpPr>
        <p:spPr>
          <a:xfrm>
            <a:off x="404875" y="1566325"/>
            <a:ext cx="8440200" cy="18876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Git es un </a:t>
            </a:r>
            <a:r>
              <a:rPr b="1" i="0" lang="es" sz="1800" u="none" cap="none" strike="noStrike">
                <a:solidFill>
                  <a:schemeClr val="dk1"/>
                </a:solidFill>
                <a:latin typeface="Helvetica Neue"/>
                <a:ea typeface="Helvetica Neue"/>
                <a:cs typeface="Helvetica Neue"/>
                <a:sym typeface="Helvetica Neue"/>
              </a:rPr>
              <a:t>sistema de control de versiones gratuito y de código abierto</a:t>
            </a:r>
            <a:r>
              <a:rPr b="0" i="0" lang="es" sz="1800" u="none" cap="none" strike="noStrike">
                <a:solidFill>
                  <a:schemeClr val="dk1"/>
                </a:solidFill>
                <a:latin typeface="Helvetica Neue Light"/>
                <a:ea typeface="Helvetica Neue Light"/>
                <a:cs typeface="Helvetica Neue Light"/>
                <a:sym typeface="Helvetica Neue Light"/>
              </a:rPr>
              <a:t>, diseñado para manejar desde pequeños a grandes proyectos de manera rápida y eficaz. Se entiende como control de versiones a todas las herramientas que nos permiten hacer modificaciones en nuestro proyecto. Un sistema que</a:t>
            </a:r>
            <a:r>
              <a:rPr b="1" i="0" lang="es" sz="1800" u="none" cap="none" strike="noStrike">
                <a:solidFill>
                  <a:schemeClr val="dk1"/>
                </a:solidFill>
                <a:latin typeface="Helvetica Neue"/>
                <a:ea typeface="Helvetica Neue"/>
                <a:cs typeface="Helvetica Neue"/>
                <a:sym typeface="Helvetica Neue"/>
              </a:rPr>
              <a:t> registra los cambios realizados sobre un archivo o conjunto de archivos a lo largo del tiempo</a:t>
            </a:r>
            <a:r>
              <a:rPr b="0" i="0" lang="es" sz="1800" u="none" cap="none" strike="noStrike">
                <a:solidFill>
                  <a:schemeClr val="dk1"/>
                </a:solidFill>
                <a:latin typeface="Helvetica Neue Light"/>
                <a:ea typeface="Helvetica Neue Light"/>
                <a:cs typeface="Helvetica Neue Light"/>
                <a:sym typeface="Helvetica Neue Light"/>
              </a:rPr>
              <a:t>.</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305" name="Google Shape;305;p56"/>
          <p:cNvPicPr preferRelativeResize="0"/>
          <p:nvPr/>
        </p:nvPicPr>
        <p:blipFill rotWithShape="1">
          <a:blip r:embed="rId4">
            <a:alphaModFix/>
          </a:blip>
          <a:srcRect b="0" l="0" r="0" t="0"/>
          <a:stretch/>
        </p:blipFill>
        <p:spPr>
          <a:xfrm>
            <a:off x="3838137" y="4274950"/>
            <a:ext cx="1315325" cy="549775"/>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cxnSp>
        <p:nvCxnSpPr>
          <p:cNvPr id="831" name="Google Shape;831;p119"/>
          <p:cNvCxnSpPr>
            <a:stCxn id="832" idx="6"/>
            <a:endCxn id="833" idx="2"/>
          </p:cNvCxnSpPr>
          <p:nvPr/>
        </p:nvCxnSpPr>
        <p:spPr>
          <a:xfrm>
            <a:off x="2249350" y="2515650"/>
            <a:ext cx="4578300" cy="0"/>
          </a:xfrm>
          <a:prstGeom prst="straightConnector1">
            <a:avLst/>
          </a:prstGeom>
          <a:noFill/>
          <a:ln cap="flat" cmpd="sng" w="9525">
            <a:solidFill>
              <a:srgbClr val="3CEFAB"/>
            </a:solidFill>
            <a:prstDash val="solid"/>
            <a:round/>
            <a:headEnd len="sm" w="sm" type="none"/>
            <a:tailEnd len="sm" w="sm" type="none"/>
          </a:ln>
        </p:spPr>
      </p:cxnSp>
      <p:sp>
        <p:nvSpPr>
          <p:cNvPr id="832" name="Google Shape;832;p119"/>
          <p:cNvSpPr/>
          <p:nvPr/>
        </p:nvSpPr>
        <p:spPr>
          <a:xfrm>
            <a:off x="1635250"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19"/>
          <p:cNvSpPr/>
          <p:nvPr/>
        </p:nvSpPr>
        <p:spPr>
          <a:xfrm>
            <a:off x="4264955"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833" name="Google Shape;833;p119"/>
          <p:cNvSpPr/>
          <p:nvPr/>
        </p:nvSpPr>
        <p:spPr>
          <a:xfrm>
            <a:off x="6827709"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835" name="Google Shape;835;p119"/>
          <p:cNvSpPr txBox="1"/>
          <p:nvPr/>
        </p:nvSpPr>
        <p:spPr>
          <a:xfrm>
            <a:off x="914725" y="3084225"/>
            <a:ext cx="2069100" cy="10656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Agregar al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index.html</a:t>
            </a:r>
            <a:r>
              <a:rPr b="0" i="0" lang="es" sz="1800" u="none" cap="none" strike="noStrike">
                <a:solidFill>
                  <a:schemeClr val="dk1"/>
                </a:solidFill>
                <a:latin typeface="Helvetica Neue Light"/>
                <a:ea typeface="Helvetica Neue Light"/>
                <a:cs typeface="Helvetica Neue Light"/>
                <a:sym typeface="Helvetica Neue Light"/>
              </a:rPr>
              <a:t> un texto nuevo</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836" name="Google Shape;836;p119"/>
          <p:cNvSpPr txBox="1"/>
          <p:nvPr/>
        </p:nvSpPr>
        <p:spPr>
          <a:xfrm>
            <a:off x="3253963" y="3406150"/>
            <a:ext cx="2576100" cy="1065600"/>
          </a:xfrm>
          <a:prstGeom prst="rect">
            <a:avLst/>
          </a:prstGeom>
          <a:noFill/>
          <a:ln>
            <a:noFill/>
          </a:ln>
        </p:spPr>
        <p:txBody>
          <a:bodyPr anchorCtr="0" anchor="ctr" bIns="91425" lIns="91425" spcFirstLastPara="1" rIns="91425" wrap="square" tIns="91425">
            <a:noAutofit/>
          </a:bodyPr>
          <a:lstStyle/>
          <a:p>
            <a:pPr indent="0" lvl="0" marL="45720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Verificar que hubo un cambio en el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index.html </a:t>
            </a:r>
            <a:r>
              <a:rPr b="0" i="0" lang="es" sz="1800" u="none" cap="none" strike="noStrike">
                <a:solidFill>
                  <a:schemeClr val="dk1"/>
                </a:solidFill>
                <a:latin typeface="Helvetica Neue Light"/>
                <a:ea typeface="Helvetica Neue Light"/>
                <a:cs typeface="Helvetica Neue Light"/>
                <a:sym typeface="Helvetica Neue Light"/>
              </a:rPr>
              <a:t>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status</a:t>
            </a:r>
            <a:endParaRPr b="0" i="0" sz="1800" u="none" cap="none" strike="noStrike">
              <a:solidFill>
                <a:schemeClr val="dk1"/>
              </a:solidFill>
              <a:highlight>
                <a:srgbClr val="3CEFAB"/>
              </a:highlight>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highlight>
                <a:schemeClr val="lt1"/>
              </a:highlight>
              <a:latin typeface="Helvetica Neue Light"/>
              <a:ea typeface="Helvetica Neue Light"/>
              <a:cs typeface="Helvetica Neue Light"/>
              <a:sym typeface="Helvetica Neue Light"/>
            </a:endParaRPr>
          </a:p>
        </p:txBody>
      </p:sp>
      <p:sp>
        <p:nvSpPr>
          <p:cNvPr id="837" name="Google Shape;837;p119"/>
          <p:cNvSpPr txBox="1"/>
          <p:nvPr/>
        </p:nvSpPr>
        <p:spPr>
          <a:xfrm>
            <a:off x="6100225" y="2983575"/>
            <a:ext cx="2069100" cy="10656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Adherir el cambio 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add</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sp>
        <p:nvSpPr>
          <p:cNvPr id="838" name="Google Shape;838;p119"/>
          <p:cNvSpPr txBox="1"/>
          <p:nvPr/>
        </p:nvSpPr>
        <p:spPr>
          <a:xfrm>
            <a:off x="1749186" y="2244674"/>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4</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839" name="Google Shape;839;p119"/>
          <p:cNvSpPr txBox="1"/>
          <p:nvPr/>
        </p:nvSpPr>
        <p:spPr>
          <a:xfrm>
            <a:off x="4403387" y="2235539"/>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5</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840" name="Google Shape;840;p119"/>
          <p:cNvSpPr txBox="1"/>
          <p:nvPr/>
        </p:nvSpPr>
        <p:spPr>
          <a:xfrm>
            <a:off x="6960457" y="2263295"/>
            <a:ext cx="2703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6</a:t>
            </a:r>
            <a:endParaRPr b="0" i="0" sz="2400" u="none" cap="none" strike="noStrike">
              <a:solidFill>
                <a:srgbClr val="000000"/>
              </a:solidFill>
              <a:latin typeface="Helvetica Neue Light"/>
              <a:ea typeface="Helvetica Neue Light"/>
              <a:cs typeface="Helvetica Neue Light"/>
              <a:sym typeface="Helvetica Neue Light"/>
            </a:endParaRPr>
          </a:p>
        </p:txBody>
      </p:sp>
      <p:pic>
        <p:nvPicPr>
          <p:cNvPr id="841" name="Google Shape;841;p11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42" name="Google Shape;842;p119"/>
          <p:cNvSpPr txBox="1"/>
          <p:nvPr/>
        </p:nvSpPr>
        <p:spPr>
          <a:xfrm>
            <a:off x="1311600" y="86592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 sz="3600" u="none" cap="none" strike="noStrike">
                <a:solidFill>
                  <a:schemeClr val="dk1"/>
                </a:solidFill>
                <a:latin typeface="Anton"/>
                <a:ea typeface="Anton"/>
                <a:cs typeface="Anton"/>
                <a:sym typeface="Anton"/>
              </a:rPr>
              <a:t>LISTAR COMMITS </a:t>
            </a:r>
            <a:endParaRPr b="0" i="1" sz="3600" u="none" cap="none" strike="noStrike">
              <a:solidFill>
                <a:schemeClr val="dk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chemeClr val="dk1"/>
              </a:solidFill>
              <a:latin typeface="Anton"/>
              <a:ea typeface="Anton"/>
              <a:cs typeface="Anton"/>
              <a:sym typeface="Anton"/>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cxnSp>
        <p:nvCxnSpPr>
          <p:cNvPr id="847" name="Google Shape;847;p120"/>
          <p:cNvCxnSpPr>
            <a:stCxn id="848" idx="6"/>
            <a:endCxn id="849" idx="2"/>
          </p:cNvCxnSpPr>
          <p:nvPr/>
        </p:nvCxnSpPr>
        <p:spPr>
          <a:xfrm>
            <a:off x="3173600" y="2515650"/>
            <a:ext cx="2829900" cy="0"/>
          </a:xfrm>
          <a:prstGeom prst="straightConnector1">
            <a:avLst/>
          </a:prstGeom>
          <a:noFill/>
          <a:ln cap="flat" cmpd="sng" w="9525">
            <a:solidFill>
              <a:srgbClr val="3CEFAB"/>
            </a:solidFill>
            <a:prstDash val="solid"/>
            <a:round/>
            <a:headEnd len="sm" w="sm" type="none"/>
            <a:tailEnd len="sm" w="sm" type="none"/>
          </a:ln>
        </p:spPr>
      </p:cxnSp>
      <p:sp>
        <p:nvSpPr>
          <p:cNvPr id="848" name="Google Shape;848;p120"/>
          <p:cNvSpPr/>
          <p:nvPr/>
        </p:nvSpPr>
        <p:spPr>
          <a:xfrm>
            <a:off x="2559500"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20"/>
          <p:cNvSpPr/>
          <p:nvPr/>
        </p:nvSpPr>
        <p:spPr>
          <a:xfrm>
            <a:off x="6003380" y="2208600"/>
            <a:ext cx="614100" cy="6141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850" name="Google Shape;850;p120"/>
          <p:cNvSpPr txBox="1"/>
          <p:nvPr/>
        </p:nvSpPr>
        <p:spPr>
          <a:xfrm>
            <a:off x="1832000" y="3291225"/>
            <a:ext cx="2069100" cy="1065600"/>
          </a:xfrm>
          <a:prstGeom prst="rect">
            <a:avLst/>
          </a:prstGeom>
          <a:noFill/>
          <a:ln>
            <a:noFill/>
          </a:ln>
        </p:spPr>
        <p:txBody>
          <a:bodyPr anchorCtr="0" anchor="ctr" bIns="91425" lIns="91425" spcFirstLastPara="1" rIns="91425" wrap="square" tIns="91425">
            <a:noAutofit/>
          </a:bodyPr>
          <a:lstStyle/>
          <a:p>
            <a:pPr indent="0" lvl="0" marL="457200" marR="0" rtl="0" algn="just">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Comitear el cambio con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git commit -m “Agregando texto al htm</a:t>
            </a:r>
            <a:endParaRPr b="0" i="0" sz="1800" u="none" cap="none" strike="noStrike">
              <a:solidFill>
                <a:srgbClr val="000000"/>
              </a:solidFill>
              <a:highlight>
                <a:srgbClr val="3CEFAB"/>
              </a:highlight>
              <a:latin typeface="Helvetica Neue Light"/>
              <a:ea typeface="Helvetica Neue Light"/>
              <a:cs typeface="Helvetica Neue Light"/>
              <a:sym typeface="Helvetica Neue Light"/>
            </a:endParaRPr>
          </a:p>
        </p:txBody>
      </p:sp>
      <p:sp>
        <p:nvSpPr>
          <p:cNvPr id="851" name="Google Shape;851;p120"/>
          <p:cNvSpPr txBox="1"/>
          <p:nvPr/>
        </p:nvSpPr>
        <p:spPr>
          <a:xfrm>
            <a:off x="4895475" y="3594025"/>
            <a:ext cx="2829900" cy="10656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Agregar un título al </a:t>
            </a:r>
            <a:r>
              <a:rPr b="0" i="0" lang="es" sz="1800" u="none" cap="none" strike="noStrike">
                <a:solidFill>
                  <a:schemeClr val="dk1"/>
                </a:solidFill>
                <a:highlight>
                  <a:srgbClr val="3CEFAB"/>
                </a:highlight>
                <a:latin typeface="Helvetica Neue Light"/>
                <a:ea typeface="Helvetica Neue Light"/>
                <a:cs typeface="Helvetica Neue Light"/>
                <a:sym typeface="Helvetica Neue Light"/>
              </a:rPr>
              <a:t>index.html</a:t>
            </a:r>
            <a:r>
              <a:rPr b="0" i="0" lang="es" sz="1800" u="none" cap="none" strike="noStrike">
                <a:solidFill>
                  <a:schemeClr val="dk1"/>
                </a:solidFill>
                <a:latin typeface="Helvetica Neue Light"/>
                <a:ea typeface="Helvetica Neue Light"/>
                <a:cs typeface="Helvetica Neue Light"/>
                <a:sym typeface="Helvetica Neue Light"/>
              </a:rPr>
              <a:t> y repetir los pasos para poder comitear el cambio.</a:t>
            </a:r>
            <a:endParaRPr b="0" i="0" sz="1800" u="none" cap="none" strike="noStrike">
              <a:solidFill>
                <a:schemeClr val="dk1"/>
              </a:solidFill>
              <a:latin typeface="Helvetica Neue Light"/>
              <a:ea typeface="Helvetica Neue Light"/>
              <a:cs typeface="Helvetica Neue Light"/>
              <a:sym typeface="Helvetica Neue Light"/>
            </a:endParaRPr>
          </a:p>
          <a:p>
            <a:pPr indent="0" lvl="0" marL="457200" marR="0" rtl="0" algn="just">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highlight>
                <a:schemeClr val="lt1"/>
              </a:highlight>
              <a:latin typeface="Helvetica Neue Light"/>
              <a:ea typeface="Helvetica Neue Light"/>
              <a:cs typeface="Helvetica Neue Light"/>
              <a:sym typeface="Helvetica Neue Light"/>
            </a:endParaRPr>
          </a:p>
        </p:txBody>
      </p:sp>
      <p:sp>
        <p:nvSpPr>
          <p:cNvPr id="852" name="Google Shape;852;p120"/>
          <p:cNvSpPr txBox="1"/>
          <p:nvPr/>
        </p:nvSpPr>
        <p:spPr>
          <a:xfrm>
            <a:off x="2731536" y="2244674"/>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7</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853" name="Google Shape;853;p120"/>
          <p:cNvSpPr txBox="1"/>
          <p:nvPr/>
        </p:nvSpPr>
        <p:spPr>
          <a:xfrm>
            <a:off x="6175276" y="2263123"/>
            <a:ext cx="270300" cy="3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000000"/>
                </a:solidFill>
                <a:latin typeface="Helvetica Neue Light"/>
                <a:ea typeface="Helvetica Neue Light"/>
                <a:cs typeface="Helvetica Neue Light"/>
                <a:sym typeface="Helvetica Neue Light"/>
              </a:rPr>
              <a:t>8</a:t>
            </a:r>
            <a:endParaRPr b="0" i="0" sz="2400" u="none" cap="none" strike="noStrike">
              <a:solidFill>
                <a:srgbClr val="000000"/>
              </a:solidFill>
              <a:latin typeface="Helvetica Neue Light"/>
              <a:ea typeface="Helvetica Neue Light"/>
              <a:cs typeface="Helvetica Neue Light"/>
              <a:sym typeface="Helvetica Neue Light"/>
            </a:endParaRPr>
          </a:p>
        </p:txBody>
      </p:sp>
      <p:pic>
        <p:nvPicPr>
          <p:cNvPr id="854" name="Google Shape;854;p12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55" name="Google Shape;855;p120"/>
          <p:cNvSpPr txBox="1"/>
          <p:nvPr/>
        </p:nvSpPr>
        <p:spPr>
          <a:xfrm>
            <a:off x="1311600" y="82282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1" lang="es" sz="3600" u="none" cap="none" strike="noStrike">
                <a:solidFill>
                  <a:schemeClr val="dk1"/>
                </a:solidFill>
                <a:latin typeface="Anton"/>
                <a:ea typeface="Anton"/>
                <a:cs typeface="Anton"/>
                <a:sym typeface="Anton"/>
              </a:rPr>
              <a:t>LISTAR COMMITS </a:t>
            </a:r>
            <a:endParaRPr b="0" i="1" sz="3600" u="none" cap="none" strike="noStrike">
              <a:solidFill>
                <a:schemeClr val="dk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chemeClr val="dk1"/>
              </a:solidFill>
              <a:latin typeface="Anton"/>
              <a:ea typeface="Anton"/>
              <a:cs typeface="Anton"/>
              <a:sym typeface="Anton"/>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859" name="Shape 859"/>
        <p:cNvGrpSpPr/>
        <p:nvPr/>
      </p:nvGrpSpPr>
      <p:grpSpPr>
        <a:xfrm>
          <a:off x="0" y="0"/>
          <a:ext cx="0" cy="0"/>
          <a:chOff x="0" y="0"/>
          <a:chExt cx="0" cy="0"/>
        </a:xfrm>
      </p:grpSpPr>
      <p:sp>
        <p:nvSpPr>
          <p:cNvPr id="860" name="Google Shape;860;p121"/>
          <p:cNvSpPr txBox="1"/>
          <p:nvPr/>
        </p:nvSpPr>
        <p:spPr>
          <a:xfrm>
            <a:off x="628950" y="2824400"/>
            <a:ext cx="7439700" cy="16746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15000"/>
              </a:lnSpc>
              <a:spcBef>
                <a:spcPts val="0"/>
              </a:spcBef>
              <a:spcAft>
                <a:spcPts val="0"/>
              </a:spcAft>
              <a:buClr>
                <a:srgbClr val="000000"/>
              </a:buClr>
              <a:buSzPts val="2000"/>
              <a:buFont typeface="Helvetica Neue Light"/>
              <a:buChar char="●"/>
            </a:pPr>
            <a:r>
              <a:rPr b="1" i="0" lang="es" sz="2000" u="none" cap="none" strike="noStrike">
                <a:solidFill>
                  <a:srgbClr val="000000"/>
                </a:solidFill>
                <a:latin typeface="Helvetica Neue"/>
                <a:ea typeface="Helvetica Neue"/>
                <a:cs typeface="Helvetica Neue"/>
                <a:sym typeface="Helvetica Neue"/>
              </a:rPr>
              <a:t>Git Init:</a:t>
            </a:r>
            <a:r>
              <a:rPr b="0" i="0" lang="es" sz="2000" u="none" cap="none" strike="noStrike">
                <a:solidFill>
                  <a:srgbClr val="000000"/>
                </a:solidFill>
                <a:latin typeface="Helvetica Neue Light"/>
                <a:ea typeface="Helvetica Neue Light"/>
                <a:cs typeface="Helvetica Neue Light"/>
                <a:sym typeface="Helvetica Neue Light"/>
              </a:rPr>
              <a:t> indicarle que en ese directorio, donde ejecutamos este comando, será usado con GIT. </a:t>
            </a:r>
            <a:endParaRPr b="0" i="0" sz="2000" u="none" cap="none" strike="noStrike">
              <a:solidFill>
                <a:srgbClr val="000000"/>
              </a:solidFill>
              <a:latin typeface="Helvetica Neue Light"/>
              <a:ea typeface="Helvetica Neue Light"/>
              <a:cs typeface="Helvetica Neue Light"/>
              <a:sym typeface="Helvetica Neue Light"/>
            </a:endParaRPr>
          </a:p>
          <a:p>
            <a:pPr indent="-355600" lvl="0" marL="457200" marR="0" rtl="0" algn="l">
              <a:lnSpc>
                <a:spcPct val="115000"/>
              </a:lnSpc>
              <a:spcBef>
                <a:spcPts val="1000"/>
              </a:spcBef>
              <a:spcAft>
                <a:spcPts val="0"/>
              </a:spcAft>
              <a:buClr>
                <a:srgbClr val="000000"/>
              </a:buClr>
              <a:buSzPts val="2000"/>
              <a:buFont typeface="Arial"/>
              <a:buChar char="●"/>
            </a:pPr>
            <a:r>
              <a:rPr b="1" i="0" lang="es" sz="2000" u="none" cap="none" strike="noStrike">
                <a:solidFill>
                  <a:srgbClr val="000000"/>
                </a:solidFill>
                <a:latin typeface="Helvetica Neue"/>
                <a:ea typeface="Helvetica Neue"/>
                <a:cs typeface="Helvetica Neue"/>
                <a:sym typeface="Helvetica Neue"/>
              </a:rPr>
              <a:t>Git Add:</a:t>
            </a:r>
            <a:r>
              <a:rPr b="0" i="0" lang="es" sz="2000" u="none" cap="none" strike="noStrike">
                <a:solidFill>
                  <a:srgbClr val="000000"/>
                </a:solidFill>
                <a:latin typeface="Helvetica Neue Light"/>
                <a:ea typeface="Helvetica Neue Light"/>
                <a:cs typeface="Helvetica Neue Light"/>
                <a:sym typeface="Helvetica Neue Light"/>
              </a:rPr>
              <a:t> Agregar todos los archivos creados, modificados, eliminados al estado 2 (stage). </a:t>
            </a:r>
            <a:endParaRPr b="0" i="0" sz="2000" u="none" cap="none" strike="noStrike">
              <a:solidFill>
                <a:srgbClr val="000000"/>
              </a:solidFill>
              <a:latin typeface="Helvetica Neue Light"/>
              <a:ea typeface="Helvetica Neue Light"/>
              <a:cs typeface="Helvetica Neue Light"/>
              <a:sym typeface="Helvetica Neue Light"/>
            </a:endParaRPr>
          </a:p>
          <a:p>
            <a:pPr indent="-355600" lvl="0" marL="457200" marR="0" rtl="0" algn="l">
              <a:lnSpc>
                <a:spcPct val="115000"/>
              </a:lnSpc>
              <a:spcBef>
                <a:spcPts val="1000"/>
              </a:spcBef>
              <a:spcAft>
                <a:spcPts val="0"/>
              </a:spcAft>
              <a:buClr>
                <a:srgbClr val="000000"/>
              </a:buClr>
              <a:buSzPts val="2000"/>
              <a:buFont typeface="Helvetica Neue Light"/>
              <a:buChar char="●"/>
            </a:pPr>
            <a:r>
              <a:rPr b="1" i="0" lang="es" sz="2000" u="none" cap="none" strike="noStrike">
                <a:solidFill>
                  <a:srgbClr val="000000"/>
                </a:solidFill>
                <a:latin typeface="Helvetica Neue"/>
                <a:ea typeface="Helvetica Neue"/>
                <a:cs typeface="Helvetica Neue"/>
                <a:sym typeface="Helvetica Neue"/>
              </a:rPr>
              <a:t>Git Commit - m “mensaje”</a:t>
            </a:r>
            <a:r>
              <a:rPr b="0" i="0" lang="es" sz="2000" u="none" cap="none" strike="noStrike">
                <a:solidFill>
                  <a:srgbClr val="000000"/>
                </a:solidFill>
                <a:latin typeface="Helvetica Neue Light"/>
                <a:ea typeface="Helvetica Neue Light"/>
                <a:cs typeface="Helvetica Neue Light"/>
                <a:sym typeface="Helvetica Neue Light"/>
              </a:rPr>
              <a:t>: mensaje obligatorio para mostrar que hemos cambiado, por ejemplo al estado 3. </a:t>
            </a:r>
            <a:endParaRPr b="0" i="0" sz="2000" u="none" cap="none" strike="noStrike">
              <a:solidFill>
                <a:srgbClr val="000000"/>
              </a:solidFill>
              <a:latin typeface="Helvetica Neue Light"/>
              <a:ea typeface="Helvetica Neue Light"/>
              <a:cs typeface="Helvetica Neue Light"/>
              <a:sym typeface="Helvetica Neue Light"/>
            </a:endParaRPr>
          </a:p>
          <a:p>
            <a:pPr indent="-355600" lvl="0" marL="457200" marR="0" rtl="0" algn="l">
              <a:lnSpc>
                <a:spcPct val="115000"/>
              </a:lnSpc>
              <a:spcBef>
                <a:spcPts val="1000"/>
              </a:spcBef>
              <a:spcAft>
                <a:spcPts val="0"/>
              </a:spcAft>
              <a:buClr>
                <a:srgbClr val="000000"/>
              </a:buClr>
              <a:buSzPts val="2000"/>
              <a:buFont typeface="Arial"/>
              <a:buChar char="●"/>
            </a:pPr>
            <a:r>
              <a:rPr b="1" i="0" lang="es" sz="2000" u="none" cap="none" strike="noStrike">
                <a:solidFill>
                  <a:srgbClr val="000000"/>
                </a:solidFill>
                <a:latin typeface="Helvetica Neue"/>
                <a:ea typeface="Helvetica Neue"/>
                <a:cs typeface="Helvetica Neue"/>
                <a:sym typeface="Helvetica Neue"/>
              </a:rPr>
              <a:t>Git log -- online:</a:t>
            </a:r>
            <a:r>
              <a:rPr b="0" i="0" lang="es" sz="2000" u="none" cap="none" strike="noStrike">
                <a:solidFill>
                  <a:srgbClr val="000000"/>
                </a:solidFill>
                <a:latin typeface="Helvetica Neue Light"/>
                <a:ea typeface="Helvetica Neue Light"/>
                <a:cs typeface="Helvetica Neue Light"/>
                <a:sym typeface="Helvetica Neue Light"/>
              </a:rPr>
              <a:t> para conocer los códigos de los commits realizados.  </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1000"/>
              </a:spcBef>
              <a:spcAft>
                <a:spcPts val="0"/>
              </a:spcAft>
              <a:buClr>
                <a:schemeClr val="dk1"/>
              </a:buClr>
              <a:buSzPts val="1100"/>
              <a:buFont typeface="Arial"/>
              <a:buNone/>
            </a:pPr>
            <a:r>
              <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1000"/>
              </a:spcBef>
              <a:spcAft>
                <a:spcPts val="1000"/>
              </a:spcAft>
              <a:buClr>
                <a:srgbClr val="000000"/>
              </a:buClr>
              <a:buSzPts val="1400"/>
              <a:buFont typeface="Arial"/>
              <a:buNone/>
            </a:pPr>
            <a:r>
              <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861" name="Google Shape;861;p121"/>
          <p:cNvSpPr txBox="1"/>
          <p:nvPr/>
        </p:nvSpPr>
        <p:spPr>
          <a:xfrm>
            <a:off x="705150" y="486975"/>
            <a:ext cx="4769100" cy="98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RESUMEN</a:t>
            </a:r>
            <a:endParaRPr b="0" i="1" sz="4000" u="none" cap="none" strike="noStrike">
              <a:solidFill>
                <a:srgbClr val="000000"/>
              </a:solidFill>
              <a:latin typeface="Anton"/>
              <a:ea typeface="Anton"/>
              <a:cs typeface="Anton"/>
              <a:sym typeface="Anton"/>
            </a:endParaRPr>
          </a:p>
        </p:txBody>
      </p:sp>
      <p:pic>
        <p:nvPicPr>
          <p:cNvPr id="862" name="Google Shape;862;p12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866" name="Shape 866"/>
        <p:cNvGrpSpPr/>
        <p:nvPr/>
      </p:nvGrpSpPr>
      <p:grpSpPr>
        <a:xfrm>
          <a:off x="0" y="0"/>
          <a:ext cx="0" cy="0"/>
          <a:chOff x="0" y="0"/>
          <a:chExt cx="0" cy="0"/>
        </a:xfrm>
      </p:grpSpPr>
      <p:sp>
        <p:nvSpPr>
          <p:cNvPr id="867" name="Google Shape;867;p122"/>
          <p:cNvSpPr txBox="1"/>
          <p:nvPr/>
        </p:nvSpPr>
        <p:spPr>
          <a:xfrm>
            <a:off x="552750" y="2180638"/>
            <a:ext cx="7439700" cy="16746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15000"/>
              </a:lnSpc>
              <a:spcBef>
                <a:spcPts val="0"/>
              </a:spcBef>
              <a:spcAft>
                <a:spcPts val="0"/>
              </a:spcAft>
              <a:buClr>
                <a:srgbClr val="000000"/>
              </a:buClr>
              <a:buSzPts val="2000"/>
              <a:buFont typeface="Helvetica Neue Light"/>
              <a:buChar char="●"/>
            </a:pPr>
            <a:r>
              <a:rPr b="1" i="0" lang="es" sz="2000" u="none" cap="none" strike="noStrike">
                <a:solidFill>
                  <a:srgbClr val="000000"/>
                </a:solidFill>
                <a:latin typeface="Helvetica Neue"/>
                <a:ea typeface="Helvetica Neue"/>
                <a:cs typeface="Helvetica Neue"/>
                <a:sym typeface="Helvetica Neue"/>
              </a:rPr>
              <a:t>Git checkout rama:</a:t>
            </a:r>
            <a:r>
              <a:rPr b="0" i="0" lang="es" sz="2000" u="none" cap="none" strike="noStrike">
                <a:solidFill>
                  <a:srgbClr val="000000"/>
                </a:solidFill>
                <a:latin typeface="Helvetica Neue Light"/>
                <a:ea typeface="Helvetica Neue Light"/>
                <a:cs typeface="Helvetica Neue Light"/>
                <a:sym typeface="Helvetica Neue Light"/>
              </a:rPr>
              <a:t> para cambiar de rama e ir a un commit específico (debemos conocer su código anteriormente).</a:t>
            </a:r>
            <a:endParaRPr b="0" i="0" sz="2000" u="none" cap="none" strike="noStrike">
              <a:solidFill>
                <a:srgbClr val="000000"/>
              </a:solidFill>
              <a:latin typeface="Helvetica Neue Light"/>
              <a:ea typeface="Helvetica Neue Light"/>
              <a:cs typeface="Helvetica Neue Light"/>
              <a:sym typeface="Helvetica Neue Light"/>
            </a:endParaRPr>
          </a:p>
          <a:p>
            <a:pPr indent="-355600" lvl="0" marL="457200" marR="0" rtl="0" algn="l">
              <a:lnSpc>
                <a:spcPct val="115000"/>
              </a:lnSpc>
              <a:spcBef>
                <a:spcPts val="1000"/>
              </a:spcBef>
              <a:spcAft>
                <a:spcPts val="0"/>
              </a:spcAft>
              <a:buClr>
                <a:srgbClr val="000000"/>
              </a:buClr>
              <a:buSzPts val="2000"/>
              <a:buFont typeface="Arial"/>
              <a:buChar char="●"/>
            </a:pPr>
            <a:r>
              <a:rPr b="1" i="0" lang="es" sz="2000" u="none" cap="none" strike="noStrike">
                <a:solidFill>
                  <a:srgbClr val="000000"/>
                </a:solidFill>
                <a:latin typeface="Helvetica Neue"/>
                <a:ea typeface="Helvetica Neue"/>
                <a:cs typeface="Helvetica Neue"/>
                <a:sym typeface="Helvetica Neue"/>
              </a:rPr>
              <a:t>Git merge rama:</a:t>
            </a:r>
            <a:r>
              <a:rPr b="0" i="0" lang="es" sz="2000" u="none" cap="none" strike="noStrike">
                <a:solidFill>
                  <a:srgbClr val="000000"/>
                </a:solidFill>
                <a:latin typeface="Helvetica Neue Light"/>
                <a:ea typeface="Helvetica Neue Light"/>
                <a:cs typeface="Helvetica Neue Light"/>
                <a:sym typeface="Helvetica Neue Light"/>
              </a:rPr>
              <a:t> Debemos estar en un MASTER para funcionar. </a:t>
            </a:r>
            <a:endParaRPr b="0" i="0" sz="2000" u="none" cap="none" strike="noStrike">
              <a:solidFill>
                <a:srgbClr val="000000"/>
              </a:solidFill>
              <a:latin typeface="Helvetica Neue Light"/>
              <a:ea typeface="Helvetica Neue Light"/>
              <a:cs typeface="Helvetica Neue Light"/>
              <a:sym typeface="Helvetica Neue Light"/>
            </a:endParaRPr>
          </a:p>
          <a:p>
            <a:pPr indent="-355600" lvl="0" marL="457200" marR="0" rtl="0" algn="l">
              <a:lnSpc>
                <a:spcPct val="115000"/>
              </a:lnSpc>
              <a:spcBef>
                <a:spcPts val="1000"/>
              </a:spcBef>
              <a:spcAft>
                <a:spcPts val="1000"/>
              </a:spcAft>
              <a:buClr>
                <a:srgbClr val="000000"/>
              </a:buClr>
              <a:buSzPts val="2000"/>
              <a:buFont typeface="Helvetica Neue Light"/>
              <a:buChar char="●"/>
            </a:pPr>
            <a:r>
              <a:rPr b="1" i="0" lang="es" sz="2000" u="none" cap="none" strike="noStrike">
                <a:solidFill>
                  <a:srgbClr val="000000"/>
                </a:solidFill>
                <a:latin typeface="Helvetica Neue"/>
                <a:ea typeface="Helvetica Neue"/>
                <a:cs typeface="Helvetica Neue"/>
                <a:sym typeface="Helvetica Neue"/>
              </a:rPr>
              <a:t>Git branch rama:</a:t>
            </a:r>
            <a:r>
              <a:rPr b="0" i="0" lang="es" sz="2000" u="none" cap="none" strike="noStrike">
                <a:solidFill>
                  <a:srgbClr val="000000"/>
                </a:solidFill>
                <a:latin typeface="Helvetica Neue Light"/>
                <a:ea typeface="Helvetica Neue Light"/>
                <a:cs typeface="Helvetica Neue Light"/>
                <a:sym typeface="Helvetica Neue Light"/>
              </a:rPr>
              <a:t> creación de una rama (si queremos eliminar una rama ponemos </a:t>
            </a:r>
            <a:r>
              <a:rPr b="0" i="1" lang="es" sz="2000" u="none" cap="none" strike="noStrike">
                <a:solidFill>
                  <a:srgbClr val="000000"/>
                </a:solidFill>
                <a:latin typeface="Helvetica Neue Light"/>
                <a:ea typeface="Helvetica Neue Light"/>
                <a:cs typeface="Helvetica Neue Light"/>
                <a:sym typeface="Helvetica Neue Light"/>
              </a:rPr>
              <a:t>git branch -D nombre-rama</a:t>
            </a:r>
            <a:r>
              <a:rPr b="0" i="0" lang="es" sz="2000" u="none" cap="none" strike="noStrike">
                <a:solidFill>
                  <a:srgbClr val="000000"/>
                </a:solidFill>
                <a:latin typeface="Helvetica Neue Light"/>
                <a:ea typeface="Helvetica Neue Light"/>
                <a:cs typeface="Helvetica Neue Light"/>
                <a:sym typeface="Helvetica Neue Light"/>
              </a:rPr>
              <a:t>).</a:t>
            </a:r>
            <a:endParaRPr b="0" i="0" sz="1400" u="none" cap="none" strike="noStrike">
              <a:solidFill>
                <a:srgbClr val="000000"/>
              </a:solidFill>
              <a:latin typeface="Helvetica Neue Light"/>
              <a:ea typeface="Helvetica Neue Light"/>
              <a:cs typeface="Helvetica Neue Light"/>
              <a:sym typeface="Helvetica Neue Light"/>
            </a:endParaRPr>
          </a:p>
        </p:txBody>
      </p:sp>
      <p:pic>
        <p:nvPicPr>
          <p:cNvPr id="868" name="Google Shape;868;p12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69" name="Google Shape;869;p122"/>
          <p:cNvSpPr txBox="1"/>
          <p:nvPr/>
        </p:nvSpPr>
        <p:spPr>
          <a:xfrm>
            <a:off x="705150" y="486975"/>
            <a:ext cx="4769100" cy="98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RESUMEN</a:t>
            </a:r>
            <a:endParaRPr b="0" i="1" sz="4000" u="none" cap="none" strike="noStrike">
              <a:solidFill>
                <a:srgbClr val="000000"/>
              </a:solidFill>
              <a:latin typeface="Anton"/>
              <a:ea typeface="Anton"/>
              <a:cs typeface="Anton"/>
              <a:sym typeface="Anton"/>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3" name="Shape 873"/>
        <p:cNvGrpSpPr/>
        <p:nvPr/>
      </p:nvGrpSpPr>
      <p:grpSpPr>
        <a:xfrm>
          <a:off x="0" y="0"/>
          <a:ext cx="0" cy="0"/>
          <a:chOff x="0" y="0"/>
          <a:chExt cx="0" cy="0"/>
        </a:xfrm>
      </p:grpSpPr>
      <p:sp>
        <p:nvSpPr>
          <p:cNvPr id="874" name="Google Shape;874;p123"/>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E0FF00"/>
                </a:solidFill>
                <a:latin typeface="Anton"/>
                <a:ea typeface="Anton"/>
                <a:cs typeface="Anton"/>
                <a:sym typeface="Anton"/>
              </a:rPr>
              <a:t>GITHUB</a:t>
            </a:r>
            <a:endParaRPr b="0" i="1" sz="3600" u="none" cap="none" strike="noStrike">
              <a:solidFill>
                <a:srgbClr val="E0FF00"/>
              </a:solidFill>
              <a:latin typeface="Anton"/>
              <a:ea typeface="Anton"/>
              <a:cs typeface="Anton"/>
              <a:sym typeface="Anton"/>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878" name="Shape 878"/>
        <p:cNvGrpSpPr/>
        <p:nvPr/>
      </p:nvGrpSpPr>
      <p:grpSpPr>
        <a:xfrm>
          <a:off x="0" y="0"/>
          <a:ext cx="0" cy="0"/>
          <a:chOff x="0" y="0"/>
          <a:chExt cx="0" cy="0"/>
        </a:xfrm>
      </p:grpSpPr>
      <p:sp>
        <p:nvSpPr>
          <p:cNvPr id="879" name="Google Shape;879;p124"/>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¿Qué es GitHub?</a:t>
            </a:r>
            <a:endParaRPr b="0" i="1" sz="3600" u="none" cap="none" strike="noStrike">
              <a:solidFill>
                <a:srgbClr val="121212"/>
              </a:solidFill>
              <a:latin typeface="Anton"/>
              <a:ea typeface="Anton"/>
              <a:cs typeface="Anton"/>
              <a:sym typeface="Anton"/>
            </a:endParaRPr>
          </a:p>
        </p:txBody>
      </p:sp>
      <p:pic>
        <p:nvPicPr>
          <p:cNvPr id="880" name="Google Shape;880;p12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pic>
        <p:nvPicPr>
          <p:cNvPr id="885" name="Google Shape;885;p12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886" name="Google Shape;886;p125"/>
          <p:cNvSpPr txBox="1"/>
          <p:nvPr/>
        </p:nvSpPr>
        <p:spPr>
          <a:xfrm>
            <a:off x="6438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800" u="none" cap="none" strike="noStrike">
                <a:solidFill>
                  <a:schemeClr val="dk1"/>
                </a:solidFill>
                <a:latin typeface="Anton"/>
                <a:ea typeface="Anton"/>
                <a:cs typeface="Anton"/>
                <a:sym typeface="Anton"/>
              </a:rPr>
              <a:t>GitHub - ¿Qué es?</a:t>
            </a:r>
            <a:endParaRPr b="0" i="1" sz="38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887" name="Google Shape;887;p125"/>
          <p:cNvSpPr txBox="1"/>
          <p:nvPr/>
        </p:nvSpPr>
        <p:spPr>
          <a:xfrm>
            <a:off x="681950" y="1265175"/>
            <a:ext cx="7547400" cy="26064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Por ahora todo lo que venía ocurriendo en Git era de manera local, no necesitábamos nada de internet para guardar nuestros commits y nuestro repositorio. Ahora queremos compartir nuestro trabajo con otros (compañeros de proyecto, clientes, etc). ¡Para eso utilizamos Github!</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sng" cap="none" strike="noStrike">
                <a:solidFill>
                  <a:schemeClr val="hlink"/>
                </a:solidFill>
                <a:latin typeface="Helvetica Neue Light"/>
                <a:ea typeface="Helvetica Neue Light"/>
                <a:cs typeface="Helvetica Neue Light"/>
                <a:sym typeface="Helvetica Neue Light"/>
                <a:hlinkClick r:id="rId4"/>
              </a:rPr>
              <a:t>Github</a:t>
            </a:r>
            <a:r>
              <a:rPr b="0" i="0" lang="es" sz="1800" u="none" cap="none" strike="noStrike">
                <a:solidFill>
                  <a:srgbClr val="000000"/>
                </a:solidFill>
                <a:latin typeface="Helvetica Neue Light"/>
                <a:ea typeface="Helvetica Neue Light"/>
                <a:cs typeface="Helvetica Neue Light"/>
                <a:sym typeface="Helvetica Neue Light"/>
              </a:rPr>
              <a:t> es una especie de </a:t>
            </a:r>
            <a:r>
              <a:rPr b="1" i="0" lang="es" sz="1800" u="none" cap="none" strike="noStrike">
                <a:solidFill>
                  <a:srgbClr val="000000"/>
                </a:solidFill>
                <a:latin typeface="Helvetica Neue"/>
                <a:ea typeface="Helvetica Neue"/>
                <a:cs typeface="Helvetica Neue"/>
                <a:sym typeface="Helvetica Neue"/>
              </a:rPr>
              <a:t>“</a:t>
            </a:r>
            <a:r>
              <a:rPr b="1" i="1" lang="es" sz="1800" u="none" cap="none" strike="noStrike">
                <a:solidFill>
                  <a:srgbClr val="000000"/>
                </a:solidFill>
                <a:latin typeface="Helvetica Neue"/>
                <a:ea typeface="Helvetica Neue"/>
                <a:cs typeface="Helvetica Neue"/>
                <a:sym typeface="Helvetica Neue"/>
              </a:rPr>
              <a:t>red social</a:t>
            </a:r>
            <a:r>
              <a:rPr b="1" i="0" lang="es" sz="1800" u="none" cap="none" strike="noStrike">
                <a:solidFill>
                  <a:srgbClr val="000000"/>
                </a:solidFill>
                <a:latin typeface="Helvetica Neue"/>
                <a:ea typeface="Helvetica Neue"/>
                <a:cs typeface="Helvetica Neue"/>
                <a:sym typeface="Helvetica Neue"/>
              </a:rPr>
              <a:t>” de programadores</a:t>
            </a:r>
            <a:r>
              <a:rPr b="0" i="0" lang="es" sz="1800" u="none" cap="none" strike="noStrike">
                <a:solidFill>
                  <a:srgbClr val="000000"/>
                </a:solidFill>
                <a:latin typeface="Helvetica Neue Light"/>
                <a:ea typeface="Helvetica Neue Light"/>
                <a:cs typeface="Helvetica Neue Light"/>
                <a:sym typeface="Helvetica Neue Light"/>
              </a:rPr>
              <a:t>. Con este sitio podemos subir nuestros proyectos y lograr que otras personas colaboren.</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888" name="Google Shape;888;p125"/>
          <p:cNvSpPr txBox="1"/>
          <p:nvPr/>
        </p:nvSpPr>
        <p:spPr>
          <a:xfrm>
            <a:off x="3077600" y="4386975"/>
            <a:ext cx="2756100" cy="6795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Clr>
                <a:srgbClr val="000000"/>
              </a:buClr>
              <a:buSzPts val="2400"/>
              <a:buFont typeface="Arial"/>
              <a:buNone/>
            </a:pPr>
            <a:r>
              <a:t/>
            </a:r>
            <a:endParaRPr b="0" i="0" sz="2400" u="none" cap="none" strike="noStrike">
              <a:solidFill>
                <a:srgbClr val="000000"/>
              </a:solidFill>
              <a:latin typeface="Didact Gothic"/>
              <a:ea typeface="Didact Gothic"/>
              <a:cs typeface="Didact Gothic"/>
              <a:sym typeface="Didact Gothic"/>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892" name="Shape 892"/>
        <p:cNvGrpSpPr/>
        <p:nvPr/>
      </p:nvGrpSpPr>
      <p:grpSpPr>
        <a:xfrm>
          <a:off x="0" y="0"/>
          <a:ext cx="0" cy="0"/>
          <a:chOff x="0" y="0"/>
          <a:chExt cx="0" cy="0"/>
        </a:xfrm>
      </p:grpSpPr>
      <p:sp>
        <p:nvSpPr>
          <p:cNvPr id="893" name="Google Shape;893;p126"/>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Crear nuestro repositorio en GitHUb</a:t>
            </a:r>
            <a:endParaRPr b="0" i="1" sz="3600" u="none" cap="none" strike="noStrike">
              <a:solidFill>
                <a:srgbClr val="121212"/>
              </a:solidFill>
              <a:latin typeface="Anton"/>
              <a:ea typeface="Anton"/>
              <a:cs typeface="Anton"/>
              <a:sym typeface="Anton"/>
            </a:endParaRPr>
          </a:p>
        </p:txBody>
      </p:sp>
      <p:pic>
        <p:nvPicPr>
          <p:cNvPr id="894" name="Google Shape;894;p12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pic>
        <p:nvPicPr>
          <p:cNvPr id="899" name="Google Shape;899;p12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00" name="Google Shape;900;p127"/>
          <p:cNvSpPr txBox="1"/>
          <p:nvPr/>
        </p:nvSpPr>
        <p:spPr>
          <a:xfrm>
            <a:off x="10774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Creando un repositorio</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901" name="Google Shape;901;p127"/>
          <p:cNvSpPr txBox="1"/>
          <p:nvPr/>
        </p:nvSpPr>
        <p:spPr>
          <a:xfrm>
            <a:off x="5517150" y="1650325"/>
            <a:ext cx="3237300" cy="2933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Luego de hacer clic en el enlace de verificación, aparecerá una pantalla así, que indica que tu e-mail ha sido verificado, y permite que hagas tu </a:t>
            </a:r>
            <a:r>
              <a:rPr b="1" i="0" lang="es" sz="1800" u="none" cap="none" strike="noStrike">
                <a:solidFill>
                  <a:srgbClr val="000000"/>
                </a:solidFill>
                <a:latin typeface="Helvetica Neue"/>
                <a:ea typeface="Helvetica Neue"/>
                <a:cs typeface="Helvetica Neue"/>
                <a:sym typeface="Helvetica Neue"/>
              </a:rPr>
              <a:t>primer repositorio</a:t>
            </a:r>
            <a:r>
              <a:rPr b="0" i="0" lang="es"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Consolas"/>
              <a:ea typeface="Consolas"/>
              <a:cs typeface="Consolas"/>
              <a:sym typeface="Consolas"/>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902" name="Google Shape;902;p127"/>
          <p:cNvPicPr preferRelativeResize="0"/>
          <p:nvPr/>
        </p:nvPicPr>
        <p:blipFill rotWithShape="1">
          <a:blip r:embed="rId4">
            <a:alphaModFix/>
          </a:blip>
          <a:srcRect b="0" l="0" r="0" t="0"/>
          <a:stretch/>
        </p:blipFill>
        <p:spPr>
          <a:xfrm>
            <a:off x="375500" y="1367115"/>
            <a:ext cx="5212475" cy="3195299"/>
          </a:xfrm>
          <a:prstGeom prst="rect">
            <a:avLst/>
          </a:prstGeom>
          <a:noFill/>
          <a:ln>
            <a:noFill/>
          </a:ln>
        </p:spPr>
      </p:pic>
      <p:pic>
        <p:nvPicPr>
          <p:cNvPr id="903" name="Google Shape;903;p127"/>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pic>
        <p:nvPicPr>
          <p:cNvPr id="908" name="Google Shape;908;p12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09" name="Google Shape;909;p128"/>
          <p:cNvSpPr txBox="1"/>
          <p:nvPr/>
        </p:nvSpPr>
        <p:spPr>
          <a:xfrm>
            <a:off x="10774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0" i="1" lang="es" sz="3500" u="none" cap="none" strike="noStrike">
                <a:solidFill>
                  <a:schemeClr val="dk1"/>
                </a:solidFill>
                <a:latin typeface="Anton"/>
                <a:ea typeface="Anton"/>
                <a:cs typeface="Anton"/>
                <a:sym typeface="Anton"/>
              </a:rPr>
              <a:t>Creando un repositorio</a:t>
            </a:r>
            <a:endParaRPr b="0" i="1" sz="3500" u="none" cap="none" strike="noStrike">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pic>
        <p:nvPicPr>
          <p:cNvPr id="910" name="Google Shape;910;p128"/>
          <p:cNvPicPr preferRelativeResize="0"/>
          <p:nvPr/>
        </p:nvPicPr>
        <p:blipFill rotWithShape="1">
          <a:blip r:embed="rId4">
            <a:alphaModFix/>
          </a:blip>
          <a:srcRect b="0" l="0" r="0" t="0"/>
          <a:stretch/>
        </p:blipFill>
        <p:spPr>
          <a:xfrm>
            <a:off x="373650" y="1362681"/>
            <a:ext cx="5212475" cy="3195299"/>
          </a:xfrm>
          <a:prstGeom prst="rect">
            <a:avLst/>
          </a:prstGeom>
          <a:noFill/>
          <a:ln>
            <a:noFill/>
          </a:ln>
        </p:spPr>
      </p:pic>
      <p:sp>
        <p:nvSpPr>
          <p:cNvPr id="911" name="Google Shape;911;p128"/>
          <p:cNvSpPr txBox="1"/>
          <p:nvPr/>
        </p:nvSpPr>
        <p:spPr>
          <a:xfrm>
            <a:off x="5754450" y="1792688"/>
            <a:ext cx="3000000" cy="21240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Por ejemplo, podría ser llamado “</a:t>
            </a:r>
            <a:r>
              <a:rPr b="1" i="0" lang="es" sz="1800" u="none" cap="none" strike="noStrike">
                <a:solidFill>
                  <a:schemeClr val="dk1"/>
                </a:solidFill>
                <a:latin typeface="Helvetica Neue"/>
                <a:ea typeface="Helvetica Neue"/>
                <a:cs typeface="Helvetica Neue"/>
                <a:sym typeface="Helvetica Neue"/>
              </a:rPr>
              <a:t>mi_repositorio</a:t>
            </a:r>
            <a:r>
              <a:rPr b="0" i="0" lang="es" sz="1800" u="none" cap="none" strike="noStrike">
                <a:solidFill>
                  <a:schemeClr val="dk1"/>
                </a:solidFill>
                <a:latin typeface="Helvetica Neue Light"/>
                <a:ea typeface="Helvetica Neue Light"/>
                <a:cs typeface="Helvetica Neue Light"/>
                <a:sym typeface="Helvetica Neue Light"/>
              </a:rPr>
              <a:t>”, para que pruebes con los archivos que trabajaste en el desafío de GIT.</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912" name="Google Shape;912;p128"/>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5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11" name="Google Shape;311;p57"/>
          <p:cNvSpPr txBox="1"/>
          <p:nvPr/>
        </p:nvSpPr>
        <p:spPr>
          <a:xfrm>
            <a:off x="1085522" y="372615"/>
            <a:ext cx="6237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a:t>
            </a:r>
            <a:r>
              <a:rPr b="0" i="1" lang="es" sz="4000" u="none" cap="none" strike="noStrike">
                <a:solidFill>
                  <a:schemeClr val="dk1"/>
                </a:solidFill>
                <a:latin typeface="Anton"/>
                <a:ea typeface="Anton"/>
                <a:cs typeface="Anton"/>
                <a:sym typeface="Anton"/>
              </a:rPr>
              <a:t>- ¿QUÉ ES?</a:t>
            </a:r>
            <a:endParaRPr b="0" i="1" sz="4000" u="none" cap="none" strike="noStrike">
              <a:solidFill>
                <a:srgbClr val="000000"/>
              </a:solidFill>
              <a:latin typeface="Anton"/>
              <a:ea typeface="Anton"/>
              <a:cs typeface="Anton"/>
              <a:sym typeface="Anton"/>
            </a:endParaRPr>
          </a:p>
        </p:txBody>
      </p:sp>
      <p:sp>
        <p:nvSpPr>
          <p:cNvPr id="312" name="Google Shape;312;p57"/>
          <p:cNvSpPr txBox="1"/>
          <p:nvPr/>
        </p:nvSpPr>
        <p:spPr>
          <a:xfrm>
            <a:off x="3056500" y="998925"/>
            <a:ext cx="3359400" cy="33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57"/>
          <p:cNvSpPr txBox="1"/>
          <p:nvPr/>
        </p:nvSpPr>
        <p:spPr>
          <a:xfrm>
            <a:off x="1621475" y="1473200"/>
            <a:ext cx="5775600" cy="8070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Con GIT, podemos ir a versiones anteriores, muy útil para errores, y para la organización.</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14" name="Google Shape;314;p57"/>
          <p:cNvPicPr preferRelativeResize="0"/>
          <p:nvPr/>
        </p:nvPicPr>
        <p:blipFill rotWithShape="1">
          <a:blip r:embed="rId4">
            <a:alphaModFix/>
          </a:blip>
          <a:srcRect b="0" l="0" r="0" t="0"/>
          <a:stretch/>
        </p:blipFill>
        <p:spPr>
          <a:xfrm>
            <a:off x="663325" y="2755775"/>
            <a:ext cx="3365705" cy="1540874"/>
          </a:xfrm>
          <a:prstGeom prst="rect">
            <a:avLst/>
          </a:prstGeom>
          <a:noFill/>
          <a:ln>
            <a:noFill/>
          </a:ln>
        </p:spPr>
      </p:pic>
      <p:pic>
        <p:nvPicPr>
          <p:cNvPr id="315" name="Google Shape;315;p57"/>
          <p:cNvPicPr preferRelativeResize="0"/>
          <p:nvPr/>
        </p:nvPicPr>
        <p:blipFill rotWithShape="1">
          <a:blip r:embed="rId5">
            <a:alphaModFix/>
          </a:blip>
          <a:srcRect b="0" l="0" r="0" t="0"/>
          <a:stretch/>
        </p:blipFill>
        <p:spPr>
          <a:xfrm>
            <a:off x="4446757" y="2755775"/>
            <a:ext cx="3858292" cy="1537985"/>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pic>
        <p:nvPicPr>
          <p:cNvPr id="917" name="Google Shape;917;p12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18" name="Google Shape;918;p129"/>
          <p:cNvSpPr txBox="1"/>
          <p:nvPr/>
        </p:nvSpPr>
        <p:spPr>
          <a:xfrm>
            <a:off x="10774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0" i="1" lang="es" sz="3800" u="none" cap="none" strike="noStrike">
                <a:solidFill>
                  <a:schemeClr val="dk1"/>
                </a:solidFill>
                <a:latin typeface="Anton"/>
                <a:ea typeface="Anton"/>
                <a:cs typeface="Anton"/>
                <a:sym typeface="Anton"/>
              </a:rPr>
              <a:t>Creando un Repositorio</a:t>
            </a:r>
            <a:endParaRPr b="0" i="1" sz="3800" u="none" cap="none" strike="noStrike">
              <a:solidFill>
                <a:schemeClr val="dk1"/>
              </a:solidFill>
              <a:latin typeface="Anton"/>
              <a:ea typeface="Anton"/>
              <a:cs typeface="Anton"/>
              <a:sym typeface="Anton"/>
            </a:endParaRPr>
          </a:p>
        </p:txBody>
      </p:sp>
      <p:sp>
        <p:nvSpPr>
          <p:cNvPr id="919" name="Google Shape;919;p129"/>
          <p:cNvSpPr txBox="1"/>
          <p:nvPr/>
        </p:nvSpPr>
        <p:spPr>
          <a:xfrm>
            <a:off x="5517275" y="1573525"/>
            <a:ext cx="3237300" cy="2933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Elegimos</a:t>
            </a:r>
            <a:r>
              <a:rPr b="1" i="0" lang="es" sz="1800" u="none" cap="none" strike="noStrike">
                <a:solidFill>
                  <a:srgbClr val="000000"/>
                </a:solidFill>
                <a:latin typeface="Helvetica Neue"/>
                <a:ea typeface="Helvetica Neue"/>
                <a:cs typeface="Helvetica Neue"/>
                <a:sym typeface="Helvetica Neue"/>
              </a:rPr>
              <a:t> “público”</a:t>
            </a:r>
            <a:r>
              <a:rPr b="0" i="0" lang="es" sz="1800" u="none" cap="none" strike="noStrike">
                <a:solidFill>
                  <a:srgbClr val="000000"/>
                </a:solidFill>
                <a:latin typeface="Helvetica Neue Light"/>
                <a:ea typeface="Helvetica Neue Light"/>
                <a:cs typeface="Helvetica Neue Light"/>
                <a:sym typeface="Helvetica Neue Light"/>
              </a:rPr>
              <a:t> o </a:t>
            </a:r>
            <a:r>
              <a:rPr b="1" i="0" lang="es" sz="1800" u="none" cap="none" strike="noStrike">
                <a:solidFill>
                  <a:srgbClr val="000000"/>
                </a:solidFill>
                <a:latin typeface="Helvetica Neue"/>
                <a:ea typeface="Helvetica Neue"/>
                <a:cs typeface="Helvetica Neue"/>
                <a:sym typeface="Helvetica Neue"/>
              </a:rPr>
              <a:t>“privado”</a:t>
            </a:r>
            <a:r>
              <a:rPr b="0" i="0" lang="es" sz="1800" u="none" cap="none" strike="noStrike">
                <a:solidFill>
                  <a:srgbClr val="000000"/>
                </a:solidFill>
                <a:latin typeface="Helvetica Neue Light"/>
                <a:ea typeface="Helvetica Neue Light"/>
                <a:cs typeface="Helvetica Neue Light"/>
                <a:sym typeface="Helvetica Neue Light"/>
              </a:rPr>
              <a:t>. Si bien con privado limitamos el acceso a cualquier persona, no nos permitirá mostrar nuestro código como página web, por lo que elegimos “público”.</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920" name="Google Shape;920;p129"/>
          <p:cNvPicPr preferRelativeResize="0"/>
          <p:nvPr/>
        </p:nvPicPr>
        <p:blipFill rotWithShape="1">
          <a:blip r:embed="rId4">
            <a:alphaModFix/>
          </a:blip>
          <a:srcRect b="0" l="0" r="0" t="0"/>
          <a:stretch/>
        </p:blipFill>
        <p:spPr>
          <a:xfrm>
            <a:off x="639400" y="1366315"/>
            <a:ext cx="4725472" cy="3471584"/>
          </a:xfrm>
          <a:prstGeom prst="rect">
            <a:avLst/>
          </a:prstGeom>
          <a:noFill/>
          <a:ln>
            <a:noFill/>
          </a:ln>
        </p:spPr>
      </p:pic>
      <p:pic>
        <p:nvPicPr>
          <p:cNvPr id="921" name="Google Shape;921;p129"/>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pic>
        <p:nvPicPr>
          <p:cNvPr id="926" name="Google Shape;926;p13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27" name="Google Shape;927;p130"/>
          <p:cNvSpPr txBox="1"/>
          <p:nvPr/>
        </p:nvSpPr>
        <p:spPr>
          <a:xfrm>
            <a:off x="10774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0" i="1" lang="es" sz="3800" u="none" cap="none" strike="noStrike">
                <a:solidFill>
                  <a:schemeClr val="dk1"/>
                </a:solidFill>
                <a:latin typeface="Anton"/>
                <a:ea typeface="Anton"/>
                <a:cs typeface="Anton"/>
                <a:sym typeface="Anton"/>
              </a:rPr>
              <a:t>Creando un Repositorio</a:t>
            </a:r>
            <a:endParaRPr b="0" i="1" sz="3800" u="none" cap="none" strike="noStrike">
              <a:solidFill>
                <a:schemeClr val="dk1"/>
              </a:solidFill>
              <a:latin typeface="Anton"/>
              <a:ea typeface="Anton"/>
              <a:cs typeface="Anton"/>
              <a:sym typeface="Anton"/>
            </a:endParaRPr>
          </a:p>
        </p:txBody>
      </p:sp>
      <p:sp>
        <p:nvSpPr>
          <p:cNvPr id="928" name="Google Shape;928;p130"/>
          <p:cNvSpPr txBox="1"/>
          <p:nvPr/>
        </p:nvSpPr>
        <p:spPr>
          <a:xfrm>
            <a:off x="5517275" y="1573525"/>
            <a:ext cx="3237300" cy="2933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Luego hacemos clic en </a:t>
            </a:r>
            <a:r>
              <a:rPr b="1" i="0" lang="es" sz="1800" u="none" cap="none" strike="noStrike">
                <a:solidFill>
                  <a:srgbClr val="000000"/>
                </a:solidFill>
                <a:latin typeface="Helvetica Neue"/>
                <a:ea typeface="Helvetica Neue"/>
                <a:cs typeface="Helvetica Neue"/>
                <a:sym typeface="Helvetica Neue"/>
              </a:rPr>
              <a:t>“create repository”</a:t>
            </a:r>
            <a:endParaRPr b="1" i="0" sz="1800" u="none" cap="none" strike="noStrike">
              <a:solidFill>
                <a:srgbClr val="000000"/>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929" name="Google Shape;929;p130"/>
          <p:cNvPicPr preferRelativeResize="0"/>
          <p:nvPr/>
        </p:nvPicPr>
        <p:blipFill rotWithShape="1">
          <a:blip r:embed="rId4">
            <a:alphaModFix/>
          </a:blip>
          <a:srcRect b="0" l="0" r="0" t="0"/>
          <a:stretch/>
        </p:blipFill>
        <p:spPr>
          <a:xfrm>
            <a:off x="639400" y="1366315"/>
            <a:ext cx="4725472" cy="3471584"/>
          </a:xfrm>
          <a:prstGeom prst="rect">
            <a:avLst/>
          </a:prstGeom>
          <a:noFill/>
          <a:ln>
            <a:noFill/>
          </a:ln>
        </p:spPr>
      </p:pic>
      <p:pic>
        <p:nvPicPr>
          <p:cNvPr id="930" name="Google Shape;930;p130"/>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pic>
        <p:nvPicPr>
          <p:cNvPr id="935" name="Google Shape;935;p131"/>
          <p:cNvPicPr preferRelativeResize="0"/>
          <p:nvPr/>
        </p:nvPicPr>
        <p:blipFill rotWithShape="1">
          <a:blip r:embed="rId3">
            <a:alphaModFix/>
          </a:blip>
          <a:srcRect b="0" l="0" r="0" t="2372"/>
          <a:stretch/>
        </p:blipFill>
        <p:spPr>
          <a:xfrm>
            <a:off x="152400" y="708375"/>
            <a:ext cx="5639250" cy="3749325"/>
          </a:xfrm>
          <a:prstGeom prst="rect">
            <a:avLst/>
          </a:prstGeom>
          <a:noFill/>
          <a:ln>
            <a:noFill/>
          </a:ln>
        </p:spPr>
      </p:pic>
      <p:pic>
        <p:nvPicPr>
          <p:cNvPr id="936" name="Google Shape;936;p131"/>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937" name="Google Shape;937;p131"/>
          <p:cNvSpPr txBox="1"/>
          <p:nvPr/>
        </p:nvSpPr>
        <p:spPr>
          <a:xfrm>
            <a:off x="5867850" y="1923150"/>
            <a:ext cx="30000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1" i="0" lang="es" sz="1800" u="none" cap="none" strike="noStrike">
                <a:solidFill>
                  <a:schemeClr val="dk1"/>
                </a:solidFill>
                <a:latin typeface="Helvetica Neue"/>
                <a:ea typeface="Helvetica Neue"/>
                <a:cs typeface="Helvetica Neue"/>
                <a:sym typeface="Helvetica Neue"/>
              </a:rPr>
              <a:t>Repositorio creado </a:t>
            </a:r>
            <a:endParaRPr b="1" i="0" sz="1800" u="none" cap="none" strike="noStrike">
              <a:solidFill>
                <a:schemeClr val="dk1"/>
              </a:solidFill>
              <a:latin typeface="Helvetica Neue"/>
              <a:ea typeface="Helvetica Neue"/>
              <a:cs typeface="Helvetica Neue"/>
              <a:sym typeface="Helvetica Neue"/>
            </a:endParaRPr>
          </a:p>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938" name="Google Shape;938;p131"/>
          <p:cNvPicPr preferRelativeResize="0"/>
          <p:nvPr/>
        </p:nvPicPr>
        <p:blipFill rotWithShape="1">
          <a:blip r:embed="rId5">
            <a:alphaModFix/>
          </a:blip>
          <a:srcRect b="0" l="0" r="0" t="0"/>
          <a:stretch/>
        </p:blipFill>
        <p:spPr>
          <a:xfrm>
            <a:off x="8258550" y="53900"/>
            <a:ext cx="806875" cy="80687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942" name="Shape 942"/>
        <p:cNvGrpSpPr/>
        <p:nvPr/>
      </p:nvGrpSpPr>
      <p:grpSpPr>
        <a:xfrm>
          <a:off x="0" y="0"/>
          <a:ext cx="0" cy="0"/>
          <a:chOff x="0" y="0"/>
          <a:chExt cx="0" cy="0"/>
        </a:xfrm>
      </p:grpSpPr>
      <p:sp>
        <p:nvSpPr>
          <p:cNvPr id="943" name="Google Shape;943;p132"/>
          <p:cNvSpPr txBox="1"/>
          <p:nvPr/>
        </p:nvSpPr>
        <p:spPr>
          <a:xfrm>
            <a:off x="597750" y="2001575"/>
            <a:ext cx="7948500" cy="228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GITHUB</a:t>
            </a:r>
            <a:endParaRPr b="0" i="1" sz="4000" u="none" cap="none" strike="noStrike">
              <a:solidFill>
                <a:srgbClr val="000000"/>
              </a:solidFill>
              <a:latin typeface="Anton"/>
              <a:ea typeface="Anton"/>
              <a:cs typeface="Anton"/>
              <a:sym typeface="Anton"/>
            </a:endParaRPr>
          </a:p>
          <a:p>
            <a:pPr indent="0" lvl="0" marL="0" marR="0" rtl="0" algn="ctr">
              <a:lnSpc>
                <a:spcPct val="150000"/>
              </a:lnSpc>
              <a:spcBef>
                <a:spcPts val="1000"/>
              </a:spcBef>
              <a:spcAft>
                <a:spcPts val="0"/>
              </a:spcAft>
              <a:buClr>
                <a:srgbClr val="000000"/>
              </a:buClr>
              <a:buSzPts val="4000"/>
              <a:buFont typeface="Arial"/>
              <a:buNone/>
            </a:pPr>
            <a:r>
              <a:rPr b="0" i="0" lang="es" sz="2000" u="none" cap="none" strike="noStrike">
                <a:solidFill>
                  <a:srgbClr val="000000"/>
                </a:solidFill>
                <a:latin typeface="Helvetica Neue Light"/>
                <a:ea typeface="Helvetica Neue Light"/>
                <a:cs typeface="Helvetica Neue Light"/>
                <a:sym typeface="Helvetica Neue Light"/>
              </a:rPr>
              <a:t>Subiendo nuestro primer repositorio</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4000"/>
              <a:buFont typeface="Arial"/>
              <a:buNone/>
            </a:pPr>
            <a:br>
              <a:rPr b="1" i="0" lang="es" sz="2000" u="none" cap="none" strike="noStrike">
                <a:solidFill>
                  <a:srgbClr val="000000"/>
                </a:solidFill>
                <a:latin typeface="Helvetica Neue"/>
                <a:ea typeface="Helvetica Neue"/>
                <a:cs typeface="Helvetica Neue"/>
                <a:sym typeface="Helvetica Neue"/>
              </a:rPr>
            </a:br>
            <a:r>
              <a:rPr b="1" i="0" lang="es" sz="2000" u="none" cap="none" strike="noStrike">
                <a:solidFill>
                  <a:srgbClr val="000000"/>
                </a:solidFill>
                <a:latin typeface="Helvetica Neue"/>
                <a:ea typeface="Helvetica Neue"/>
                <a:cs typeface="Helvetica Neue"/>
                <a:sym typeface="Helvetica Neue"/>
              </a:rPr>
              <a:t>TIEMPO: 10 MIN</a:t>
            </a:r>
            <a:endParaRPr b="1" i="0" sz="2000" u="none" cap="none" strike="noStrike">
              <a:solidFill>
                <a:srgbClr val="000000"/>
              </a:solidFill>
              <a:latin typeface="Helvetica Neue"/>
              <a:ea typeface="Helvetica Neue"/>
              <a:cs typeface="Helvetica Neue"/>
              <a:sym typeface="Helvetica Neue"/>
            </a:endParaRPr>
          </a:p>
        </p:txBody>
      </p:sp>
      <p:pic>
        <p:nvPicPr>
          <p:cNvPr id="944" name="Google Shape;944;p13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945" name="Google Shape;945;p132"/>
          <p:cNvPicPr preferRelativeResize="0"/>
          <p:nvPr/>
        </p:nvPicPr>
        <p:blipFill rotWithShape="1">
          <a:blip r:embed="rId4">
            <a:alphaModFix/>
          </a:blip>
          <a:srcRect b="0" l="0" r="0" t="0"/>
          <a:stretch/>
        </p:blipFill>
        <p:spPr>
          <a:xfrm>
            <a:off x="4131125" y="607987"/>
            <a:ext cx="1186525" cy="118652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133"/>
          <p:cNvSpPr txBox="1"/>
          <p:nvPr/>
        </p:nvSpPr>
        <p:spPr>
          <a:xfrm>
            <a:off x="1342625" y="74397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1" lang="es" sz="2600" u="none" cap="none" strike="noStrike">
                <a:solidFill>
                  <a:schemeClr val="dk1"/>
                </a:solidFill>
                <a:latin typeface="Anton"/>
                <a:ea typeface="Anton"/>
                <a:cs typeface="Anton"/>
                <a:sym typeface="Anton"/>
              </a:rPr>
              <a:t>ACUERDOS</a:t>
            </a:r>
            <a:endParaRPr b="0" i="1" sz="3600" u="none" cap="none" strike="noStrike">
              <a:solidFill>
                <a:schemeClr val="dk1"/>
              </a:solidFill>
              <a:latin typeface="Anton"/>
              <a:ea typeface="Anton"/>
              <a:cs typeface="Anton"/>
              <a:sym typeface="Anton"/>
            </a:endParaRPr>
          </a:p>
        </p:txBody>
      </p:sp>
      <p:pic>
        <p:nvPicPr>
          <p:cNvPr id="951" name="Google Shape;951;p13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52" name="Google Shape;952;p133"/>
          <p:cNvSpPr txBox="1"/>
          <p:nvPr/>
        </p:nvSpPr>
        <p:spPr>
          <a:xfrm>
            <a:off x="643300" y="3062225"/>
            <a:ext cx="1186500" cy="639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Presencia</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953" name="Google Shape;953;p133"/>
          <p:cNvSpPr txBox="1"/>
          <p:nvPr/>
        </p:nvSpPr>
        <p:spPr>
          <a:xfrm>
            <a:off x="2309795" y="3105950"/>
            <a:ext cx="1766700" cy="55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Escucha Activa</a:t>
            </a:r>
            <a:endParaRPr b="0" i="0" sz="1500" u="none" cap="none" strike="noStrike">
              <a:solidFill>
                <a:srgbClr val="000000"/>
              </a:solidFill>
              <a:latin typeface="Helvetica Neue Light"/>
              <a:ea typeface="Helvetica Neue Light"/>
              <a:cs typeface="Helvetica Neue Light"/>
              <a:sym typeface="Helvetica Neue Light"/>
            </a:endParaRPr>
          </a:p>
        </p:txBody>
      </p:sp>
      <p:sp>
        <p:nvSpPr>
          <p:cNvPr id="954" name="Google Shape;954;p133"/>
          <p:cNvSpPr/>
          <p:nvPr/>
        </p:nvSpPr>
        <p:spPr>
          <a:xfrm>
            <a:off x="649488" y="1696601"/>
            <a:ext cx="1174200" cy="1174200"/>
          </a:xfrm>
          <a:prstGeom prst="ellipse">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idact Gothic"/>
              <a:ea typeface="Didact Gothic"/>
              <a:cs typeface="Didact Gothic"/>
              <a:sym typeface="Didact Gothic"/>
            </a:endParaRPr>
          </a:p>
        </p:txBody>
      </p:sp>
      <p:sp>
        <p:nvSpPr>
          <p:cNvPr id="955" name="Google Shape;955;p133"/>
          <p:cNvSpPr txBox="1"/>
          <p:nvPr/>
        </p:nvSpPr>
        <p:spPr>
          <a:xfrm>
            <a:off x="954272" y="1818607"/>
            <a:ext cx="516600" cy="70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800"/>
              <a:buFont typeface="Arial"/>
              <a:buNone/>
            </a:pPr>
            <a:r>
              <a:t/>
            </a:r>
            <a:endParaRPr b="0" i="0" sz="4800" u="none" cap="none" strike="noStrike">
              <a:solidFill>
                <a:srgbClr val="FFFFFF"/>
              </a:solidFill>
              <a:latin typeface="Lato"/>
              <a:ea typeface="Lato"/>
              <a:cs typeface="Lato"/>
              <a:sym typeface="Lato"/>
            </a:endParaRPr>
          </a:p>
        </p:txBody>
      </p:sp>
      <p:pic>
        <p:nvPicPr>
          <p:cNvPr id="956" name="Google Shape;956;p133"/>
          <p:cNvPicPr preferRelativeResize="0"/>
          <p:nvPr/>
        </p:nvPicPr>
        <p:blipFill rotWithShape="1">
          <a:blip r:embed="rId4">
            <a:alphaModFix/>
          </a:blip>
          <a:srcRect b="0" l="0" r="0" t="0"/>
          <a:stretch/>
        </p:blipFill>
        <p:spPr>
          <a:xfrm>
            <a:off x="771812" y="1818600"/>
            <a:ext cx="881500" cy="881500"/>
          </a:xfrm>
          <a:prstGeom prst="rect">
            <a:avLst/>
          </a:prstGeom>
          <a:noFill/>
          <a:ln>
            <a:noFill/>
          </a:ln>
        </p:spPr>
      </p:pic>
      <p:sp>
        <p:nvSpPr>
          <p:cNvPr id="957" name="Google Shape;957;p133"/>
          <p:cNvSpPr/>
          <p:nvPr/>
        </p:nvSpPr>
        <p:spPr>
          <a:xfrm>
            <a:off x="2605988" y="1701926"/>
            <a:ext cx="1174200" cy="1174200"/>
          </a:xfrm>
          <a:prstGeom prst="ellipse">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idact Gothic"/>
              <a:ea typeface="Didact Gothic"/>
              <a:cs typeface="Didact Gothic"/>
              <a:sym typeface="Didact Gothic"/>
            </a:endParaRPr>
          </a:p>
        </p:txBody>
      </p:sp>
      <p:sp>
        <p:nvSpPr>
          <p:cNvPr id="958" name="Google Shape;958;p133"/>
          <p:cNvSpPr txBox="1"/>
          <p:nvPr/>
        </p:nvSpPr>
        <p:spPr>
          <a:xfrm>
            <a:off x="2910772" y="1823932"/>
            <a:ext cx="516600" cy="70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800"/>
              <a:buFont typeface="Arial"/>
              <a:buNone/>
            </a:pPr>
            <a:r>
              <a:t/>
            </a:r>
            <a:endParaRPr b="0" i="0" sz="4800" u="none" cap="none" strike="noStrike">
              <a:solidFill>
                <a:srgbClr val="FFFFFF"/>
              </a:solidFill>
              <a:latin typeface="Lato"/>
              <a:ea typeface="Lato"/>
              <a:cs typeface="Lato"/>
              <a:sym typeface="Lato"/>
            </a:endParaRPr>
          </a:p>
        </p:txBody>
      </p:sp>
      <p:pic>
        <p:nvPicPr>
          <p:cNvPr id="959" name="Google Shape;959;p133"/>
          <p:cNvPicPr preferRelativeResize="0"/>
          <p:nvPr/>
        </p:nvPicPr>
        <p:blipFill rotWithShape="1">
          <a:blip r:embed="rId5">
            <a:alphaModFix/>
          </a:blip>
          <a:srcRect b="0" l="0" r="0" t="0"/>
          <a:stretch/>
        </p:blipFill>
        <p:spPr>
          <a:xfrm>
            <a:off x="2660300" y="1770075"/>
            <a:ext cx="1065600" cy="1065600"/>
          </a:xfrm>
          <a:prstGeom prst="rect">
            <a:avLst/>
          </a:prstGeom>
          <a:noFill/>
          <a:ln>
            <a:noFill/>
          </a:ln>
        </p:spPr>
      </p:pic>
      <p:pic>
        <p:nvPicPr>
          <p:cNvPr id="960" name="Google Shape;960;p133"/>
          <p:cNvPicPr preferRelativeResize="0"/>
          <p:nvPr/>
        </p:nvPicPr>
        <p:blipFill rotWithShape="1">
          <a:blip r:embed="rId6">
            <a:alphaModFix/>
          </a:blip>
          <a:srcRect b="0" l="0" r="0" t="0"/>
          <a:stretch/>
        </p:blipFill>
        <p:spPr>
          <a:xfrm>
            <a:off x="7420312" y="75850"/>
            <a:ext cx="1634174" cy="639850"/>
          </a:xfrm>
          <a:prstGeom prst="rect">
            <a:avLst/>
          </a:prstGeom>
          <a:noFill/>
          <a:ln>
            <a:noFill/>
          </a:ln>
        </p:spPr>
      </p:pic>
      <p:sp>
        <p:nvSpPr>
          <p:cNvPr id="961" name="Google Shape;961;p133"/>
          <p:cNvSpPr txBox="1"/>
          <p:nvPr/>
        </p:nvSpPr>
        <p:spPr>
          <a:xfrm>
            <a:off x="4620625" y="3062225"/>
            <a:ext cx="1687800" cy="639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Apertura al aprendizaje</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962" name="Google Shape;962;p133"/>
          <p:cNvSpPr txBox="1"/>
          <p:nvPr/>
        </p:nvSpPr>
        <p:spPr>
          <a:xfrm>
            <a:off x="6918875" y="3105950"/>
            <a:ext cx="1634100" cy="55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Todas las voces</a:t>
            </a:r>
            <a:endParaRPr b="0" i="0" sz="1500" u="none" cap="none" strike="noStrike">
              <a:solidFill>
                <a:srgbClr val="000000"/>
              </a:solidFill>
              <a:latin typeface="Helvetica Neue Light"/>
              <a:ea typeface="Helvetica Neue Light"/>
              <a:cs typeface="Helvetica Neue Light"/>
              <a:sym typeface="Helvetica Neue Light"/>
            </a:endParaRPr>
          </a:p>
        </p:txBody>
      </p:sp>
      <p:sp>
        <p:nvSpPr>
          <p:cNvPr id="963" name="Google Shape;963;p133"/>
          <p:cNvSpPr/>
          <p:nvPr/>
        </p:nvSpPr>
        <p:spPr>
          <a:xfrm>
            <a:off x="4877513" y="1696601"/>
            <a:ext cx="1174200" cy="1174200"/>
          </a:xfrm>
          <a:prstGeom prst="ellipse">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idact Gothic"/>
              <a:ea typeface="Didact Gothic"/>
              <a:cs typeface="Didact Gothic"/>
              <a:sym typeface="Didact Gothic"/>
            </a:endParaRPr>
          </a:p>
        </p:txBody>
      </p:sp>
      <p:sp>
        <p:nvSpPr>
          <p:cNvPr id="964" name="Google Shape;964;p133"/>
          <p:cNvSpPr txBox="1"/>
          <p:nvPr/>
        </p:nvSpPr>
        <p:spPr>
          <a:xfrm>
            <a:off x="5182297" y="1818607"/>
            <a:ext cx="516600" cy="70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800"/>
              <a:buFont typeface="Arial"/>
              <a:buNone/>
            </a:pPr>
            <a:r>
              <a:t/>
            </a:r>
            <a:endParaRPr b="0" i="0" sz="4800" u="none" cap="none" strike="noStrike">
              <a:solidFill>
                <a:srgbClr val="FFFFFF"/>
              </a:solidFill>
              <a:latin typeface="Lato"/>
              <a:ea typeface="Lato"/>
              <a:cs typeface="Lato"/>
              <a:sym typeface="Lato"/>
            </a:endParaRPr>
          </a:p>
        </p:txBody>
      </p:sp>
      <p:sp>
        <p:nvSpPr>
          <p:cNvPr id="965" name="Google Shape;965;p133"/>
          <p:cNvSpPr/>
          <p:nvPr/>
        </p:nvSpPr>
        <p:spPr>
          <a:xfrm>
            <a:off x="7148863" y="1701926"/>
            <a:ext cx="1174200" cy="1174200"/>
          </a:xfrm>
          <a:prstGeom prst="ellipse">
            <a:avLst/>
          </a:prstGeom>
          <a:solidFill>
            <a:srgbClr val="3CEFAB"/>
          </a:solidFill>
          <a:ln cap="flat" cmpd="sng" w="952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idact Gothic"/>
              <a:ea typeface="Didact Gothic"/>
              <a:cs typeface="Didact Gothic"/>
              <a:sym typeface="Didact Gothic"/>
            </a:endParaRPr>
          </a:p>
        </p:txBody>
      </p:sp>
      <p:sp>
        <p:nvSpPr>
          <p:cNvPr id="966" name="Google Shape;966;p133"/>
          <p:cNvSpPr txBox="1"/>
          <p:nvPr/>
        </p:nvSpPr>
        <p:spPr>
          <a:xfrm>
            <a:off x="7453647" y="1823932"/>
            <a:ext cx="516600" cy="70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800"/>
              <a:buFont typeface="Arial"/>
              <a:buNone/>
            </a:pPr>
            <a:r>
              <a:t/>
            </a:r>
            <a:endParaRPr b="0" i="0" sz="4800" u="none" cap="none" strike="noStrike">
              <a:solidFill>
                <a:srgbClr val="FFFFFF"/>
              </a:solidFill>
              <a:latin typeface="Lato"/>
              <a:ea typeface="Lato"/>
              <a:cs typeface="Lato"/>
              <a:sym typeface="Lato"/>
            </a:endParaRPr>
          </a:p>
        </p:txBody>
      </p:sp>
      <p:pic>
        <p:nvPicPr>
          <p:cNvPr id="967" name="Google Shape;967;p133"/>
          <p:cNvPicPr preferRelativeResize="0"/>
          <p:nvPr/>
        </p:nvPicPr>
        <p:blipFill rotWithShape="1">
          <a:blip r:embed="rId7">
            <a:alphaModFix/>
          </a:blip>
          <a:srcRect b="0" l="0" r="0" t="0"/>
          <a:stretch/>
        </p:blipFill>
        <p:spPr>
          <a:xfrm>
            <a:off x="5004850" y="1823925"/>
            <a:ext cx="919549" cy="919549"/>
          </a:xfrm>
          <a:prstGeom prst="rect">
            <a:avLst/>
          </a:prstGeom>
          <a:noFill/>
          <a:ln>
            <a:noFill/>
          </a:ln>
        </p:spPr>
      </p:pic>
      <p:pic>
        <p:nvPicPr>
          <p:cNvPr id="968" name="Google Shape;968;p133"/>
          <p:cNvPicPr preferRelativeResize="0"/>
          <p:nvPr/>
        </p:nvPicPr>
        <p:blipFill rotWithShape="1">
          <a:blip r:embed="rId8">
            <a:alphaModFix/>
          </a:blip>
          <a:srcRect b="0" l="0" r="0" t="0"/>
          <a:stretch/>
        </p:blipFill>
        <p:spPr>
          <a:xfrm>
            <a:off x="7367125" y="1914850"/>
            <a:ext cx="737700" cy="73770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34"/>
          <p:cNvSpPr txBox="1"/>
          <p:nvPr/>
        </p:nvSpPr>
        <p:spPr>
          <a:xfrm>
            <a:off x="658875" y="310500"/>
            <a:ext cx="47769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0" i="1" lang="es" sz="2600" u="none" cap="none" strike="noStrike">
                <a:solidFill>
                  <a:srgbClr val="000000"/>
                </a:solidFill>
                <a:latin typeface="Anton"/>
                <a:ea typeface="Anton"/>
                <a:cs typeface="Anton"/>
                <a:sym typeface="Anton"/>
              </a:rPr>
              <a:t>GITHUB</a:t>
            </a:r>
            <a:endParaRPr b="0" i="1" sz="2600" u="none" cap="none" strike="noStrike">
              <a:solidFill>
                <a:srgbClr val="000000"/>
              </a:solidFill>
              <a:latin typeface="Anton"/>
              <a:ea typeface="Anton"/>
              <a:cs typeface="Anton"/>
              <a:sym typeface="Anton"/>
            </a:endParaRPr>
          </a:p>
        </p:txBody>
      </p:sp>
      <p:sp>
        <p:nvSpPr>
          <p:cNvPr id="974" name="Google Shape;974;p134"/>
          <p:cNvSpPr txBox="1"/>
          <p:nvPr/>
        </p:nvSpPr>
        <p:spPr>
          <a:xfrm>
            <a:off x="529900" y="1868838"/>
            <a:ext cx="8004900" cy="2191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000"/>
              <a:buFont typeface="Arial"/>
              <a:buNone/>
            </a:pPr>
            <a:r>
              <a:rPr b="1" i="0" lang="es" sz="1800" u="none" cap="none" strike="noStrike">
                <a:solidFill>
                  <a:schemeClr val="dk1"/>
                </a:solidFill>
                <a:highlight>
                  <a:schemeClr val="lt1"/>
                </a:highlight>
                <a:latin typeface="Helvetica Neue"/>
                <a:ea typeface="Helvetica Neue"/>
                <a:cs typeface="Helvetica Neue"/>
                <a:sym typeface="Helvetica Neue"/>
              </a:rPr>
              <a:t>Consigna:</a:t>
            </a:r>
            <a:r>
              <a:rPr b="0" i="0" lang="es" sz="1800" u="none" cap="none" strike="noStrike">
                <a:solidFill>
                  <a:schemeClr val="dk1"/>
                </a:solidFill>
                <a:highlight>
                  <a:schemeClr val="lt1"/>
                </a:highlight>
                <a:latin typeface="Helvetica Neue Light"/>
                <a:ea typeface="Helvetica Neue Light"/>
                <a:cs typeface="Helvetica Neue Light"/>
                <a:sym typeface="Helvetica Neue Light"/>
              </a:rPr>
              <a:t> </a:t>
            </a:r>
            <a:r>
              <a:rPr b="0" i="0" lang="es" sz="1600" u="none" cap="none" strike="noStrike">
                <a:solidFill>
                  <a:schemeClr val="dk1"/>
                </a:solidFill>
                <a:highlight>
                  <a:schemeClr val="lt1"/>
                </a:highlight>
                <a:latin typeface="Helvetica Neue Light"/>
                <a:ea typeface="Helvetica Neue Light"/>
                <a:cs typeface="Helvetica Neue Light"/>
                <a:sym typeface="Helvetica Neue Light"/>
              </a:rPr>
              <a:t>Crear el primer repositorio en GitHub con el material del proyecto de  la clase anterior: Primer Módulo y Feliz Cumplaños. </a:t>
            </a:r>
            <a:endParaRPr b="0" i="0" sz="17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t/>
            </a:r>
            <a:endParaRPr b="0" i="1" sz="16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1800"/>
              <a:buFont typeface="Arial"/>
              <a:buNone/>
            </a:pPr>
            <a:r>
              <a:t/>
            </a:r>
            <a:endParaRPr b="1" i="0" sz="1500" u="none" cap="none" strike="noStrike">
              <a:solidFill>
                <a:schemeClr val="dk1"/>
              </a:solidFill>
              <a:latin typeface="Helvetica Neue"/>
              <a:ea typeface="Helvetica Neue"/>
              <a:cs typeface="Helvetica Neue"/>
              <a:sym typeface="Helvetica Neue"/>
            </a:endParaRPr>
          </a:p>
          <a:p>
            <a:pPr indent="0" lvl="0" marL="0" marR="0" rtl="0" algn="ctr">
              <a:lnSpc>
                <a:spcPct val="150000"/>
              </a:lnSpc>
              <a:spcBef>
                <a:spcPts val="0"/>
              </a:spcBef>
              <a:spcAft>
                <a:spcPts val="0"/>
              </a:spcAft>
              <a:buClr>
                <a:srgbClr val="000000"/>
              </a:buClr>
              <a:buSzPts val="1800"/>
              <a:buFont typeface="Arial"/>
              <a:buNone/>
            </a:pPr>
            <a:r>
              <a:t/>
            </a:r>
            <a:endParaRPr b="1" i="0" sz="1500" u="none" cap="none" strike="noStrike">
              <a:solidFill>
                <a:schemeClr val="dk1"/>
              </a:solidFill>
              <a:highlight>
                <a:schemeClr val="lt1"/>
              </a:highlight>
              <a:latin typeface="Helvetica Neue"/>
              <a:ea typeface="Helvetica Neue"/>
              <a:cs typeface="Helvetica Neue"/>
              <a:sym typeface="Helvetica Neue"/>
            </a:endParaRPr>
          </a:p>
        </p:txBody>
      </p:sp>
      <p:pic>
        <p:nvPicPr>
          <p:cNvPr id="975" name="Google Shape;975;p13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976" name="Google Shape;976;p134"/>
          <p:cNvPicPr preferRelativeResize="0"/>
          <p:nvPr/>
        </p:nvPicPr>
        <p:blipFill rotWithShape="1">
          <a:blip r:embed="rId4">
            <a:alphaModFix/>
          </a:blip>
          <a:srcRect b="0" l="0" r="0" t="0"/>
          <a:stretch/>
        </p:blipFill>
        <p:spPr>
          <a:xfrm>
            <a:off x="7420312" y="75850"/>
            <a:ext cx="1634174" cy="639850"/>
          </a:xfrm>
          <a:prstGeom prst="rect">
            <a:avLst/>
          </a:prstGeom>
          <a:noFill/>
          <a:ln>
            <a:noFill/>
          </a:ln>
        </p:spPr>
      </p:pic>
      <p:sp>
        <p:nvSpPr>
          <p:cNvPr id="977" name="Google Shape;977;p134"/>
          <p:cNvSpPr txBox="1"/>
          <p:nvPr/>
        </p:nvSpPr>
        <p:spPr>
          <a:xfrm>
            <a:off x="733050" y="4060650"/>
            <a:ext cx="76779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500"/>
              <a:buFont typeface="Arial"/>
              <a:buNone/>
            </a:pPr>
            <a:r>
              <a:rPr b="1" i="0" lang="es" sz="1500" u="none" cap="none" strike="noStrike">
                <a:solidFill>
                  <a:schemeClr val="dk1"/>
                </a:solidFill>
                <a:latin typeface="Helvetica Neue"/>
                <a:ea typeface="Helvetica Neue"/>
                <a:cs typeface="Helvetica Neue"/>
                <a:sym typeface="Helvetica Neue"/>
              </a:rPr>
              <a:t>NOTA: usaremos los breakouts rooms. </a:t>
            </a:r>
            <a:r>
              <a:rPr b="1" i="0" lang="es" sz="1400" u="none" cap="none" strike="noStrike">
                <a:solidFill>
                  <a:schemeClr val="dk1"/>
                </a:solidFill>
                <a:latin typeface="Arial"/>
                <a:ea typeface="Arial"/>
                <a:cs typeface="Arial"/>
                <a:sym typeface="Arial"/>
              </a:rPr>
              <a:t>El tutor/a tendrá el rol de facilitador/a.</a:t>
            </a:r>
            <a:endParaRPr b="1" i="0" sz="1500" u="none" cap="none" strike="noStrike">
              <a:solidFill>
                <a:schemeClr val="dk1"/>
              </a:solidFill>
              <a:highlight>
                <a:schemeClr val="lt1"/>
              </a:highlight>
              <a:latin typeface="Helvetica Neue"/>
              <a:ea typeface="Helvetica Neue"/>
              <a:cs typeface="Helvetica Neue"/>
              <a:sym typeface="Helvetica Neue"/>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pic>
        <p:nvPicPr>
          <p:cNvPr id="982" name="Google Shape;982;p13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983" name="Google Shape;983;p135"/>
          <p:cNvSpPr txBox="1"/>
          <p:nvPr/>
        </p:nvSpPr>
        <p:spPr>
          <a:xfrm>
            <a:off x="752263"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0" i="1" lang="es" sz="3500" u="none" cap="none" strike="noStrike">
                <a:solidFill>
                  <a:schemeClr val="dk1"/>
                </a:solidFill>
                <a:latin typeface="Anton"/>
                <a:ea typeface="Anton"/>
                <a:cs typeface="Anton"/>
                <a:sym typeface="Anton"/>
              </a:rPr>
              <a:t>Vamos a subir nuestro repositorio</a:t>
            </a:r>
            <a:endParaRPr b="0" i="1" sz="3500" u="none" cap="none" strike="noStrike">
              <a:solidFill>
                <a:schemeClr val="dk1"/>
              </a:solidFill>
              <a:latin typeface="Anton"/>
              <a:ea typeface="Anton"/>
              <a:cs typeface="Anton"/>
              <a:sym typeface="Anton"/>
            </a:endParaRPr>
          </a:p>
        </p:txBody>
      </p:sp>
      <p:sp>
        <p:nvSpPr>
          <p:cNvPr id="984" name="Google Shape;984;p135"/>
          <p:cNvSpPr txBox="1"/>
          <p:nvPr/>
        </p:nvSpPr>
        <p:spPr>
          <a:xfrm>
            <a:off x="535337" y="1483625"/>
            <a:ext cx="7342200" cy="9843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rgbClr val="000000"/>
                </a:solidFill>
                <a:latin typeface="Helvetica Neue Light"/>
                <a:ea typeface="Helvetica Neue Light"/>
                <a:cs typeface="Helvetica Neue Light"/>
                <a:sym typeface="Helvetica Neue Light"/>
              </a:rPr>
              <a:t>Vamos a nuestra terminal y nos ubicamos en el proyecto creado en la clase pasada. Copiaremos las siguientes líneas para realizar el “push” de los archivos a nuestro servidor en GitHub.</a:t>
            </a:r>
            <a:endParaRPr b="0" i="0" sz="1800" u="none" cap="none" strike="noStrike">
              <a:solidFill>
                <a:srgbClr val="000000"/>
              </a:solidFill>
              <a:latin typeface="Helvetica Neue Light"/>
              <a:ea typeface="Helvetica Neue Light"/>
              <a:cs typeface="Helvetica Neue Light"/>
              <a:sym typeface="Helvetica Neue Light"/>
            </a:endParaRPr>
          </a:p>
        </p:txBody>
      </p:sp>
      <p:graphicFrame>
        <p:nvGraphicFramePr>
          <p:cNvPr id="985" name="Google Shape;985;p135"/>
          <p:cNvGraphicFramePr/>
          <p:nvPr/>
        </p:nvGraphicFramePr>
        <p:xfrm>
          <a:off x="684050" y="2991075"/>
          <a:ext cx="3000000" cy="3000000"/>
        </p:xfrm>
        <a:graphic>
          <a:graphicData uri="http://schemas.openxmlformats.org/drawingml/2006/table">
            <a:tbl>
              <a:tblPr>
                <a:noFill/>
                <a:tableStyleId>{39DC792E-66A4-4FE4-AABE-4F70240AAB10}</a:tableStyleId>
              </a:tblPr>
              <a:tblGrid>
                <a:gridCol w="7856400"/>
              </a:tblGrid>
              <a:tr h="1507100">
                <a:tc>
                  <a:txBody>
                    <a:bodyPr/>
                    <a:lstStyle/>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Paso 1: Me ubico en mi repositorio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 :~</a:t>
                      </a:r>
                      <a:r>
                        <a:rPr lang="es" sz="1600" u="none" cap="none" strike="noStrike">
                          <a:solidFill>
                            <a:srgbClr val="F3F3F3"/>
                          </a:solidFill>
                          <a:highlight>
                            <a:schemeClr val="dk1"/>
                          </a:highlight>
                          <a:latin typeface="Didact Gothic"/>
                          <a:ea typeface="Didact Gothic"/>
                          <a:cs typeface="Didact Gothic"/>
                          <a:sym typeface="Didact Gothic"/>
                        </a:rPr>
                        <a:t>$ cd Documents/Proyectos_Coder/mi_repositorio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666666"/>
                          </a:solidFill>
                          <a:highlight>
                            <a:schemeClr val="dk1"/>
                          </a:highlight>
                          <a:latin typeface="Didact Gothic"/>
                          <a:ea typeface="Didact Gothic"/>
                          <a:cs typeface="Didact Gothic"/>
                          <a:sym typeface="Didact Gothic"/>
                        </a:rPr>
                        <a:t>/* Paso 2: Indico cuál será mi nuevo repositorio remoto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s" sz="1600" u="none" cap="none" strike="noStrike">
                          <a:solidFill>
                            <a:srgbClr val="00FF00"/>
                          </a:solidFill>
                          <a:highlight>
                            <a:schemeClr val="dk1"/>
                          </a:highlight>
                          <a:latin typeface="Didact Gothic"/>
                          <a:ea typeface="Didact Gothic"/>
                          <a:cs typeface="Didact Gothic"/>
                          <a:sym typeface="Didact Gothic"/>
                        </a:rPr>
                        <a:t>john@MyShopSolutions</a:t>
                      </a:r>
                      <a:r>
                        <a:rPr lang="es" sz="1600" u="none" cap="none" strike="noStrike">
                          <a:solidFill>
                            <a:srgbClr val="FF00FF"/>
                          </a:solidFill>
                          <a:highlight>
                            <a:schemeClr val="dk1"/>
                          </a:highlight>
                          <a:latin typeface="Didact Gothic"/>
                          <a:ea typeface="Didact Gothic"/>
                          <a:cs typeface="Didact Gothic"/>
                          <a:sym typeface="Didact Gothic"/>
                        </a:rPr>
                        <a:t>:~</a:t>
                      </a:r>
                      <a:r>
                        <a:rPr lang="es" sz="16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800" u="none" cap="none" strike="noStrike">
                          <a:solidFill>
                            <a:srgbClr val="F3F3F3"/>
                          </a:solidFill>
                          <a:highlight>
                            <a:schemeClr val="dk1"/>
                          </a:highlight>
                          <a:latin typeface="Didact Gothic"/>
                          <a:ea typeface="Didact Gothic"/>
                          <a:cs typeface="Didact Gothic"/>
                          <a:sym typeface="Didact Gothic"/>
                        </a:rPr>
                        <a:t>$ git remote add origin https://github.com/miuser/mi_repositorio.git</a:t>
                      </a:r>
                      <a:endParaRPr sz="18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986" name="Google Shape;986;p135"/>
          <p:cNvPicPr preferRelativeResize="0"/>
          <p:nvPr/>
        </p:nvPicPr>
        <p:blipFill rotWithShape="1">
          <a:blip r:embed="rId4">
            <a:alphaModFix/>
          </a:blip>
          <a:srcRect b="0" l="0" r="0" t="0"/>
          <a:stretch/>
        </p:blipFill>
        <p:spPr>
          <a:xfrm>
            <a:off x="8244780" y="41683"/>
            <a:ext cx="836875" cy="836875"/>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graphicFrame>
        <p:nvGraphicFramePr>
          <p:cNvPr id="991" name="Google Shape;991;p136"/>
          <p:cNvGraphicFramePr/>
          <p:nvPr/>
        </p:nvGraphicFramePr>
        <p:xfrm>
          <a:off x="198925" y="971750"/>
          <a:ext cx="3000000" cy="3000000"/>
        </p:xfrm>
        <a:graphic>
          <a:graphicData uri="http://schemas.openxmlformats.org/drawingml/2006/table">
            <a:tbl>
              <a:tblPr>
                <a:noFill/>
                <a:tableStyleId>{39DC792E-66A4-4FE4-AABE-4F70240AAB10}</a:tableStyleId>
              </a:tblPr>
              <a:tblGrid>
                <a:gridCol w="6051925"/>
              </a:tblGrid>
              <a:tr h="1893050">
                <a:tc>
                  <a:txBody>
                    <a:bodyPr/>
                    <a:lstStyle/>
                    <a:p>
                      <a:pPr indent="0" lvl="0" marL="0" marR="0" rtl="0" algn="l">
                        <a:lnSpc>
                          <a:spcPct val="100000"/>
                        </a:lnSpc>
                        <a:spcBef>
                          <a:spcPts val="0"/>
                        </a:spcBef>
                        <a:spcAft>
                          <a:spcPts val="0"/>
                        </a:spcAft>
                        <a:buClr>
                          <a:schemeClr val="dk1"/>
                        </a:buClr>
                        <a:buSzPts val="1100"/>
                        <a:buFont typeface="Arial"/>
                        <a:buNone/>
                      </a:pPr>
                      <a:r>
                        <a:rPr lang="es" sz="1500" u="none" cap="none" strike="noStrike">
                          <a:solidFill>
                            <a:srgbClr val="666666"/>
                          </a:solidFill>
                          <a:highlight>
                            <a:schemeClr val="dk1"/>
                          </a:highlight>
                          <a:latin typeface="Didact Gothic"/>
                          <a:ea typeface="Didact Gothic"/>
                          <a:cs typeface="Didact Gothic"/>
                          <a:sym typeface="Didact Gothic"/>
                        </a:rPr>
                        <a:t>/* Paso 3: Pusheamos todos nuestros archivos al repositorio de github*/</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00FF00"/>
                          </a:solidFill>
                          <a:highlight>
                            <a:schemeClr val="dk1"/>
                          </a:highlight>
                          <a:latin typeface="Didact Gothic"/>
                          <a:ea typeface="Didact Gothic"/>
                          <a:cs typeface="Didact Gothic"/>
                          <a:sym typeface="Didact Gothic"/>
                        </a:rPr>
                        <a:t>john@MyShopSolutions</a:t>
                      </a:r>
                      <a:r>
                        <a:rPr lang="es" sz="1500" u="none" cap="none" strike="noStrike">
                          <a:solidFill>
                            <a:srgbClr val="FF00FF"/>
                          </a:solidFill>
                          <a:highlight>
                            <a:schemeClr val="dk1"/>
                          </a:highlight>
                          <a:latin typeface="Didact Gothic"/>
                          <a:ea typeface="Didact Gothic"/>
                          <a:cs typeface="Didact Gothic"/>
                          <a:sym typeface="Didact Gothic"/>
                        </a:rPr>
                        <a:t>:~</a:t>
                      </a:r>
                      <a:r>
                        <a:rPr lang="es" sz="1500" u="none" cap="none" strike="noStrike">
                          <a:solidFill>
                            <a:srgbClr val="FFFF00"/>
                          </a:solidFill>
                          <a:highlight>
                            <a:schemeClr val="dk1"/>
                          </a:highlight>
                          <a:latin typeface="Didact Gothic"/>
                          <a:ea typeface="Didact Gothic"/>
                          <a:cs typeface="Didact Gothic"/>
                          <a:sym typeface="Didact Gothic"/>
                        </a:rPr>
                        <a:t>/Documents/Proyectos_Coder/mi_repositorio</a:t>
                      </a:r>
                      <a:r>
                        <a:rPr lang="es" sz="1500" u="none" cap="none" strike="noStrike">
                          <a:solidFill>
                            <a:srgbClr val="F3F3F3"/>
                          </a:solidFill>
                          <a:highlight>
                            <a:schemeClr val="dk1"/>
                          </a:highlight>
                          <a:latin typeface="Didact Gothic"/>
                          <a:ea typeface="Didact Gothic"/>
                          <a:cs typeface="Didact Gothic"/>
                          <a:sym typeface="Didact Gothic"/>
                        </a:rPr>
                        <a:t>$ git push -u origin master</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Username for 'https://github.com': miuser </a:t>
                      </a:r>
                      <a:r>
                        <a:rPr lang="es" sz="1500" u="none" cap="none" strike="noStrike">
                          <a:solidFill>
                            <a:srgbClr val="999999"/>
                          </a:solidFill>
                          <a:highlight>
                            <a:schemeClr val="dk1"/>
                          </a:highlight>
                          <a:latin typeface="Didact Gothic"/>
                          <a:ea typeface="Didact Gothic"/>
                          <a:cs typeface="Didact Gothic"/>
                          <a:sym typeface="Didact Gothic"/>
                        </a:rPr>
                        <a:t>/* Pedirá el usuario de github */</a:t>
                      </a:r>
                      <a:endParaRPr sz="15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Password for 'https://isaine@github.com': </a:t>
                      </a:r>
                      <a:r>
                        <a:rPr lang="es" sz="1500" u="none" cap="none" strike="noStrike">
                          <a:solidFill>
                            <a:srgbClr val="999999"/>
                          </a:solidFill>
                          <a:highlight>
                            <a:schemeClr val="dk1"/>
                          </a:highlight>
                          <a:latin typeface="Didact Gothic"/>
                          <a:ea typeface="Didact Gothic"/>
                          <a:cs typeface="Didact Gothic"/>
                          <a:sym typeface="Didact Gothic"/>
                        </a:rPr>
                        <a:t>/* Pedirá el la clave de github *//</a:t>
                      </a:r>
                      <a:endParaRPr sz="15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Counting objects: 9,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Delta compression using up to 4 threads.</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Compressing objects: 100% (6/6),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Writing objects: 100% (9/9), 869 bytes | 217.00 KiB/s,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Total 9 (delta 2), reused 0 (delta 0)</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remote: Resolving deltas: 100% (2/2),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To https://github.com/miuser/mi_repositorio.git</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 * [new branch]  	master -&gt; master</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s" sz="1500" u="none" cap="none" strike="noStrike">
                          <a:solidFill>
                            <a:srgbClr val="F3F3F3"/>
                          </a:solidFill>
                          <a:highlight>
                            <a:schemeClr val="dk1"/>
                          </a:highlight>
                          <a:latin typeface="Didact Gothic"/>
                          <a:ea typeface="Didact Gothic"/>
                          <a:cs typeface="Didact Gothic"/>
                          <a:sym typeface="Didact Gothic"/>
                        </a:rPr>
                        <a:t>Branch 'master' set up to track remote branch 'master' from 'origin'.</a:t>
                      </a:r>
                      <a:endParaRPr sz="15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pic>
        <p:nvPicPr>
          <p:cNvPr id="992" name="Google Shape;992;p13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993" name="Google Shape;993;p136"/>
          <p:cNvPicPr preferRelativeResize="0"/>
          <p:nvPr/>
        </p:nvPicPr>
        <p:blipFill rotWithShape="1">
          <a:blip r:embed="rId4">
            <a:alphaModFix/>
          </a:blip>
          <a:srcRect b="0" l="0" r="0" t="0"/>
          <a:stretch/>
        </p:blipFill>
        <p:spPr>
          <a:xfrm>
            <a:off x="8244780" y="41683"/>
            <a:ext cx="836875" cy="836875"/>
          </a:xfrm>
          <a:prstGeom prst="rect">
            <a:avLst/>
          </a:prstGeom>
          <a:noFill/>
          <a:ln>
            <a:noFill/>
          </a:ln>
        </p:spPr>
      </p:pic>
      <p:sp>
        <p:nvSpPr>
          <p:cNvPr id="994" name="Google Shape;994;p136"/>
          <p:cNvSpPr txBox="1"/>
          <p:nvPr/>
        </p:nvSpPr>
        <p:spPr>
          <a:xfrm>
            <a:off x="6342638" y="1159925"/>
            <a:ext cx="30000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1" i="0" lang="es" sz="1800" u="none" cap="none" strike="noStrike">
                <a:solidFill>
                  <a:srgbClr val="000000"/>
                </a:solidFill>
                <a:latin typeface="Helvetica Neue"/>
                <a:ea typeface="Helvetica Neue"/>
                <a:cs typeface="Helvetica Neue"/>
                <a:sym typeface="Helvetica Neue"/>
              </a:rPr>
              <a:t>GitHub está trabajando </a:t>
            </a:r>
            <a:endParaRPr b="1" i="0" sz="1800" u="none" cap="none" strike="noStrike">
              <a:solidFill>
                <a:srgbClr val="000000"/>
              </a:solidFill>
              <a:latin typeface="Helvetica Neue"/>
              <a:ea typeface="Helvetica Neue"/>
              <a:cs typeface="Helvetica Neue"/>
              <a:sym typeface="Helvetica Neue"/>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995" name="Google Shape;995;p136"/>
          <p:cNvPicPr preferRelativeResize="0"/>
          <p:nvPr/>
        </p:nvPicPr>
        <p:blipFill rotWithShape="1">
          <a:blip r:embed="rId5">
            <a:alphaModFix/>
          </a:blip>
          <a:srcRect b="0" l="0" r="0" t="0"/>
          <a:stretch/>
        </p:blipFill>
        <p:spPr>
          <a:xfrm>
            <a:off x="7183812" y="2037125"/>
            <a:ext cx="1317676" cy="1317676"/>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pic>
        <p:nvPicPr>
          <p:cNvPr id="1000" name="Google Shape;1000;p13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001" name="Google Shape;1001;p137"/>
          <p:cNvSpPr txBox="1"/>
          <p:nvPr/>
        </p:nvSpPr>
        <p:spPr>
          <a:xfrm>
            <a:off x="1048676" y="140488"/>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0" i="1" lang="es" sz="3500" u="none" cap="none" strike="noStrike">
                <a:solidFill>
                  <a:schemeClr val="dk1"/>
                </a:solidFill>
                <a:latin typeface="Anton"/>
                <a:ea typeface="Anton"/>
                <a:cs typeface="Anton"/>
                <a:sym typeface="Anton"/>
              </a:rPr>
              <a:t>Los archivos ya en Github</a:t>
            </a:r>
            <a:endParaRPr b="0" i="1" sz="3500" u="none" cap="none" strike="noStrike">
              <a:solidFill>
                <a:schemeClr val="dk1"/>
              </a:solidFill>
              <a:latin typeface="Anton"/>
              <a:ea typeface="Anton"/>
              <a:cs typeface="Anton"/>
              <a:sym typeface="Anton"/>
            </a:endParaRPr>
          </a:p>
        </p:txBody>
      </p:sp>
      <p:pic>
        <p:nvPicPr>
          <p:cNvPr id="1002" name="Google Shape;1002;p137"/>
          <p:cNvPicPr preferRelativeResize="0"/>
          <p:nvPr/>
        </p:nvPicPr>
        <p:blipFill rotWithShape="1">
          <a:blip r:embed="rId4">
            <a:alphaModFix/>
          </a:blip>
          <a:srcRect b="0" l="0" r="0" t="0"/>
          <a:stretch/>
        </p:blipFill>
        <p:spPr>
          <a:xfrm>
            <a:off x="871625" y="1763765"/>
            <a:ext cx="7400749" cy="2987710"/>
          </a:xfrm>
          <a:prstGeom prst="rect">
            <a:avLst/>
          </a:prstGeom>
          <a:noFill/>
          <a:ln>
            <a:noFill/>
          </a:ln>
        </p:spPr>
      </p:pic>
      <p:sp>
        <p:nvSpPr>
          <p:cNvPr id="1003" name="Google Shape;1003;p137"/>
          <p:cNvSpPr/>
          <p:nvPr/>
        </p:nvSpPr>
        <p:spPr>
          <a:xfrm>
            <a:off x="1057500" y="3584925"/>
            <a:ext cx="7029000" cy="596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37"/>
          <p:cNvSpPr txBox="1"/>
          <p:nvPr/>
        </p:nvSpPr>
        <p:spPr>
          <a:xfrm>
            <a:off x="1763250" y="1177963"/>
            <a:ext cx="56175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Helvetica Neue Light"/>
                <a:ea typeface="Helvetica Neue Light"/>
                <a:cs typeface="Helvetica Neue Light"/>
                <a:sym typeface="Helvetica Neue Light"/>
              </a:rPr>
              <a:t>Logramos crear nuestro repositorio 👏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1005" name="Google Shape;1005;p137"/>
          <p:cNvPicPr preferRelativeResize="0"/>
          <p:nvPr/>
        </p:nvPicPr>
        <p:blipFill rotWithShape="1">
          <a:blip r:embed="rId5">
            <a:alphaModFix/>
          </a:blip>
          <a:srcRect b="0" l="0" r="0" t="0"/>
          <a:stretch/>
        </p:blipFill>
        <p:spPr>
          <a:xfrm>
            <a:off x="8244780" y="41683"/>
            <a:ext cx="836875" cy="836875"/>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9" name="Shape 1009"/>
        <p:cNvGrpSpPr/>
        <p:nvPr/>
      </p:nvGrpSpPr>
      <p:grpSpPr>
        <a:xfrm>
          <a:off x="0" y="0"/>
          <a:ext cx="0" cy="0"/>
          <a:chOff x="0" y="0"/>
          <a:chExt cx="0" cy="0"/>
        </a:xfrm>
      </p:grpSpPr>
      <p:sp>
        <p:nvSpPr>
          <p:cNvPr id="1010" name="Google Shape;1010;p138"/>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 sz="4000" u="none" cap="none" strike="noStrike">
                <a:solidFill>
                  <a:srgbClr val="E0FF00"/>
                </a:solidFill>
                <a:latin typeface="Anton"/>
                <a:ea typeface="Anton"/>
                <a:cs typeface="Anton"/>
                <a:sym typeface="Anton"/>
              </a:rPr>
              <a:t>¿PREGUNTAS?</a:t>
            </a:r>
            <a:endParaRPr b="0" i="1" sz="4000" u="none" cap="none" strike="noStrike">
              <a:solidFill>
                <a:srgbClr val="E0FF00"/>
              </a:solidFill>
              <a:latin typeface="Anton"/>
              <a:ea typeface="Anton"/>
              <a:cs typeface="Anton"/>
              <a:sym typeface="Anton"/>
            </a:endParaRPr>
          </a:p>
        </p:txBody>
      </p:sp>
      <p:pic>
        <p:nvPicPr>
          <p:cNvPr descr="Tiger Face on Apple iOS 12.2" id="1011" name="Google Shape;1011;p138"/>
          <p:cNvPicPr preferRelativeResize="0"/>
          <p:nvPr/>
        </p:nvPicPr>
        <p:blipFill rotWithShape="1">
          <a:blip r:embed="rId4">
            <a:alphaModFix/>
          </a:blip>
          <a:srcRect b="0" l="0" r="0" t="0"/>
          <a:stretch/>
        </p:blipFill>
        <p:spPr>
          <a:xfrm>
            <a:off x="5581438" y="2089063"/>
            <a:ext cx="712075" cy="712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5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21" name="Google Shape;321;p58"/>
          <p:cNvSpPr txBox="1"/>
          <p:nvPr/>
        </p:nvSpPr>
        <p:spPr>
          <a:xfrm>
            <a:off x="1605447" y="296415"/>
            <a:ext cx="6237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0" i="1" lang="es" sz="4000" u="none" cap="none" strike="noStrike">
                <a:solidFill>
                  <a:srgbClr val="000000"/>
                </a:solidFill>
                <a:latin typeface="Anton"/>
                <a:ea typeface="Anton"/>
                <a:cs typeface="Anton"/>
                <a:sym typeface="Anton"/>
              </a:rPr>
              <a:t>GIT - LOS 3 ESTADOS</a:t>
            </a:r>
            <a:endParaRPr b="0" i="1" sz="4000" u="none" cap="none" strike="noStrike">
              <a:solidFill>
                <a:srgbClr val="000000"/>
              </a:solidFill>
              <a:latin typeface="Anton"/>
              <a:ea typeface="Anton"/>
              <a:cs typeface="Anton"/>
              <a:sym typeface="Anton"/>
            </a:endParaRPr>
          </a:p>
        </p:txBody>
      </p:sp>
      <p:pic>
        <p:nvPicPr>
          <p:cNvPr id="322" name="Google Shape;322;p58"/>
          <p:cNvPicPr preferRelativeResize="0"/>
          <p:nvPr/>
        </p:nvPicPr>
        <p:blipFill rotWithShape="1">
          <a:blip r:embed="rId4">
            <a:alphaModFix/>
          </a:blip>
          <a:srcRect b="0" l="0" r="0" t="0"/>
          <a:stretch/>
        </p:blipFill>
        <p:spPr>
          <a:xfrm>
            <a:off x="3238675" y="959128"/>
            <a:ext cx="5358940" cy="3581834"/>
          </a:xfrm>
          <a:prstGeom prst="rect">
            <a:avLst/>
          </a:prstGeom>
          <a:noFill/>
          <a:ln>
            <a:noFill/>
          </a:ln>
        </p:spPr>
      </p:pic>
      <p:sp>
        <p:nvSpPr>
          <p:cNvPr id="323" name="Google Shape;323;p58"/>
          <p:cNvSpPr txBox="1"/>
          <p:nvPr/>
        </p:nvSpPr>
        <p:spPr>
          <a:xfrm>
            <a:off x="591175" y="1276100"/>
            <a:ext cx="2647500" cy="642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1er estado </a:t>
            </a:r>
            <a:r>
              <a:rPr b="0" i="0" lang="es" sz="1500" u="none" cap="none" strike="noStrike">
                <a:solidFill>
                  <a:srgbClr val="000000"/>
                </a:solidFill>
                <a:latin typeface="Helvetica Neue Light"/>
                <a:ea typeface="Helvetica Neue Light"/>
                <a:cs typeface="Helvetica Neue Light"/>
                <a:sym typeface="Helvetica Neue Light"/>
              </a:rPr>
              <a:t>(comienzo del trabajo)</a:t>
            </a:r>
            <a:endParaRPr b="0" i="0" sz="15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1500"/>
              <a:buFont typeface="Arial"/>
              <a:buNone/>
            </a:pPr>
            <a:r>
              <a:rPr b="0" i="0" lang="es" sz="1500" u="none" cap="none" strike="noStrike">
                <a:solidFill>
                  <a:srgbClr val="000000"/>
                </a:solidFill>
                <a:highlight>
                  <a:srgbClr val="3CEFAB"/>
                </a:highlight>
                <a:latin typeface="Helvetica Neue Light"/>
                <a:ea typeface="Helvetica Neue Light"/>
                <a:cs typeface="Helvetica Neue Light"/>
                <a:sym typeface="Helvetica Neue Light"/>
              </a:rPr>
              <a:t>“preparamos las cajas”</a:t>
            </a:r>
            <a:endParaRPr b="0" i="0" sz="1500" u="none" cap="none" strike="noStrike">
              <a:solidFill>
                <a:srgbClr val="000000"/>
              </a:solidFill>
              <a:highlight>
                <a:srgbClr val="3CEFAB"/>
              </a:highlight>
              <a:latin typeface="Helvetica Neue Light"/>
              <a:ea typeface="Helvetica Neue Light"/>
              <a:cs typeface="Helvetica Neue Light"/>
              <a:sym typeface="Helvetica Neue Light"/>
            </a:endParaRPr>
          </a:p>
        </p:txBody>
      </p:sp>
      <p:sp>
        <p:nvSpPr>
          <p:cNvPr id="324" name="Google Shape;324;p58"/>
          <p:cNvSpPr txBox="1"/>
          <p:nvPr/>
        </p:nvSpPr>
        <p:spPr>
          <a:xfrm>
            <a:off x="591175" y="2536325"/>
            <a:ext cx="2647500" cy="642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2do estado</a:t>
            </a:r>
            <a:r>
              <a:rPr b="0" i="0" lang="es" sz="1500" u="none" cap="none" strike="noStrike">
                <a:solidFill>
                  <a:srgbClr val="000000"/>
                </a:solidFill>
                <a:latin typeface="Helvetica Neue Light"/>
                <a:ea typeface="Helvetica Neue Light"/>
                <a:cs typeface="Helvetica Neue Light"/>
                <a:sym typeface="Helvetica Neue Light"/>
              </a:rPr>
              <a:t> (archivos listos)</a:t>
            </a:r>
            <a:br>
              <a:rPr b="0" i="0" lang="es" sz="1500" u="none" cap="none" strike="noStrike">
                <a:solidFill>
                  <a:srgbClr val="000000"/>
                </a:solidFill>
                <a:latin typeface="Helvetica Neue Light"/>
                <a:ea typeface="Helvetica Neue Light"/>
                <a:cs typeface="Helvetica Neue Light"/>
                <a:sym typeface="Helvetica Neue Light"/>
              </a:rPr>
            </a:br>
            <a:r>
              <a:rPr b="0" i="0" lang="es" sz="1500" u="none" cap="none" strike="noStrike">
                <a:solidFill>
                  <a:srgbClr val="000000"/>
                </a:solidFill>
                <a:highlight>
                  <a:srgbClr val="3CEFAB"/>
                </a:highlight>
                <a:latin typeface="Helvetica Neue Light"/>
                <a:ea typeface="Helvetica Neue Light"/>
                <a:cs typeface="Helvetica Neue Light"/>
                <a:sym typeface="Helvetica Neue Light"/>
              </a:rPr>
              <a:t>“agregamos las cajas listas”</a:t>
            </a:r>
            <a:endParaRPr b="0" i="0" sz="1500" u="none" cap="none" strike="noStrike">
              <a:solidFill>
                <a:srgbClr val="000000"/>
              </a:solidFill>
              <a:highlight>
                <a:srgbClr val="3CEFAB"/>
              </a:highlight>
              <a:latin typeface="Helvetica Neue Light"/>
              <a:ea typeface="Helvetica Neue Light"/>
              <a:cs typeface="Helvetica Neue Light"/>
              <a:sym typeface="Helvetica Neue Light"/>
            </a:endParaRPr>
          </a:p>
        </p:txBody>
      </p:sp>
      <p:sp>
        <p:nvSpPr>
          <p:cNvPr id="325" name="Google Shape;325;p58"/>
          <p:cNvSpPr txBox="1"/>
          <p:nvPr/>
        </p:nvSpPr>
        <p:spPr>
          <a:xfrm>
            <a:off x="591175" y="3496200"/>
            <a:ext cx="2891400" cy="768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500"/>
              <a:buFont typeface="Arial"/>
              <a:buNone/>
            </a:pPr>
            <a:r>
              <a:rPr b="1" i="0" lang="es" sz="1500" u="none" cap="none" strike="noStrike">
                <a:solidFill>
                  <a:srgbClr val="000000"/>
                </a:solidFill>
                <a:latin typeface="Helvetica Neue"/>
                <a:ea typeface="Helvetica Neue"/>
                <a:cs typeface="Helvetica Neue"/>
                <a:sym typeface="Helvetica Neue"/>
              </a:rPr>
              <a:t>3er estado</a:t>
            </a:r>
            <a:r>
              <a:rPr b="0" i="0" lang="es" sz="1500" u="none" cap="none" strike="noStrike">
                <a:solidFill>
                  <a:srgbClr val="000000"/>
                </a:solidFill>
                <a:latin typeface="Helvetica Neue Light"/>
                <a:ea typeface="Helvetica Neue Light"/>
                <a:cs typeface="Helvetica Neue Light"/>
                <a:sym typeface="Helvetica Neue Light"/>
              </a:rPr>
              <a:t> (registro de todos los archivos) </a:t>
            </a:r>
            <a:br>
              <a:rPr b="0" i="0" lang="es" sz="1500" u="none" cap="none" strike="noStrike">
                <a:solidFill>
                  <a:srgbClr val="000000"/>
                </a:solidFill>
                <a:latin typeface="Helvetica Neue Light"/>
                <a:ea typeface="Helvetica Neue Light"/>
                <a:cs typeface="Helvetica Neue Light"/>
                <a:sym typeface="Helvetica Neue Light"/>
              </a:rPr>
            </a:br>
            <a:r>
              <a:rPr b="0" i="0" lang="es" sz="1500" u="none" cap="none" strike="noStrike">
                <a:solidFill>
                  <a:srgbClr val="000000"/>
                </a:solidFill>
                <a:highlight>
                  <a:srgbClr val="3CEFAB"/>
                </a:highlight>
                <a:latin typeface="Helvetica Neue Light"/>
                <a:ea typeface="Helvetica Neue Light"/>
                <a:cs typeface="Helvetica Neue Light"/>
                <a:sym typeface="Helvetica Neue Light"/>
              </a:rPr>
              <a:t>“Lote listo”</a:t>
            </a:r>
            <a:endParaRPr b="0" i="0" sz="1500" u="none" cap="none" strike="noStrike">
              <a:solidFill>
                <a:srgbClr val="000000"/>
              </a:solidFill>
              <a:highlight>
                <a:srgbClr val="3CEFAB"/>
              </a:highlight>
              <a:latin typeface="Helvetica Neue Light"/>
              <a:ea typeface="Helvetica Neue Light"/>
              <a:cs typeface="Helvetica Neue Light"/>
              <a:sym typeface="Helvetica Neue Light"/>
            </a:endParaRPr>
          </a:p>
        </p:txBody>
      </p:sp>
      <p:sp>
        <p:nvSpPr>
          <p:cNvPr id="326" name="Google Shape;326;p58"/>
          <p:cNvSpPr txBox="1"/>
          <p:nvPr/>
        </p:nvSpPr>
        <p:spPr>
          <a:xfrm>
            <a:off x="42005" y="4734475"/>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Helvetica Neue"/>
                <a:ea typeface="Helvetica Neue"/>
                <a:cs typeface="Helvetica Neue"/>
                <a:sym typeface="Helvetica Neue"/>
              </a:rPr>
              <a:t>Fuente:</a:t>
            </a:r>
            <a:r>
              <a:rPr b="0" i="0" lang="es" sz="1200" u="none" cap="none" strike="noStrike">
                <a:solidFill>
                  <a:schemeClr val="dk1"/>
                </a:solidFill>
                <a:latin typeface="Helvetica Neue Light"/>
                <a:ea typeface="Helvetica Neue Light"/>
                <a:cs typeface="Helvetica Neue Light"/>
                <a:sym typeface="Helvetica Neue Light"/>
              </a:rPr>
              <a:t> </a:t>
            </a:r>
            <a:r>
              <a:rPr b="0" i="0" lang="es" sz="1200" u="sng" cap="none" strike="noStrike">
                <a:solidFill>
                  <a:schemeClr val="hlink"/>
                </a:solidFill>
                <a:latin typeface="Helvetica Neue Light"/>
                <a:ea typeface="Helvetica Neue Light"/>
                <a:cs typeface="Helvetica Neue Light"/>
                <a:sym typeface="Helvetica Neue Light"/>
                <a:hlinkClick r:id="rId5"/>
              </a:rPr>
              <a:t>MoisesDeLaCruz</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5" name="Shape 1015"/>
        <p:cNvGrpSpPr/>
        <p:nvPr/>
      </p:nvGrpSpPr>
      <p:grpSpPr>
        <a:xfrm>
          <a:off x="0" y="0"/>
          <a:ext cx="0" cy="0"/>
          <a:chOff x="0" y="0"/>
          <a:chExt cx="0" cy="0"/>
        </a:xfrm>
      </p:grpSpPr>
      <p:sp>
        <p:nvSpPr>
          <p:cNvPr id="1016" name="Google Shape;1016;p139"/>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 sz="4800" u="none" cap="none" strike="noStrike">
                <a:solidFill>
                  <a:srgbClr val="E0FF00"/>
                </a:solidFill>
                <a:latin typeface="Anton"/>
                <a:ea typeface="Anton"/>
                <a:cs typeface="Anton"/>
                <a:sym typeface="Anton"/>
              </a:rPr>
              <a:t>¡MUCHAS GRACIAS!</a:t>
            </a:r>
            <a:endParaRPr b="0" i="1" sz="4800" u="none" cap="none" strike="noStrike">
              <a:solidFill>
                <a:srgbClr val="E0FF00"/>
              </a:solidFill>
              <a:latin typeface="Anton"/>
              <a:ea typeface="Anton"/>
              <a:cs typeface="Anton"/>
              <a:sym typeface="Anton"/>
            </a:endParaRPr>
          </a:p>
        </p:txBody>
      </p:sp>
      <p:sp>
        <p:nvSpPr>
          <p:cNvPr id="1017" name="Google Shape;1017;p139"/>
          <p:cNvSpPr txBox="1"/>
          <p:nvPr/>
        </p:nvSpPr>
        <p:spPr>
          <a:xfrm>
            <a:off x="2180400" y="2623175"/>
            <a:ext cx="4783200" cy="408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0" i="0" lang="es" sz="1800" u="none" cap="none" strike="noStrike">
                <a:solidFill>
                  <a:srgbClr val="E0FF00"/>
                </a:solidFill>
                <a:latin typeface="Helvetica Neue Light"/>
                <a:ea typeface="Helvetica Neue Light"/>
                <a:cs typeface="Helvetica Neue Light"/>
                <a:sym typeface="Helvetica Neue Light"/>
              </a:rPr>
              <a:t>Resumen de lo visto en clase hoy: </a:t>
            </a:r>
            <a:endParaRPr b="0" i="0" sz="1800" u="none" cap="none" strike="noStrike">
              <a:solidFill>
                <a:srgbClr val="E0FF00"/>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200"/>
              <a:buFont typeface="Arial"/>
              <a:buNone/>
            </a:pPr>
            <a:r>
              <a:rPr b="0" i="0" lang="es" sz="1600" u="none" cap="none" strike="noStrike">
                <a:solidFill>
                  <a:srgbClr val="E0FF00"/>
                </a:solidFill>
                <a:latin typeface="Helvetica Neue Light"/>
                <a:ea typeface="Helvetica Neue Light"/>
                <a:cs typeface="Helvetica Neue Light"/>
                <a:sym typeface="Helvetica Neue Light"/>
              </a:rPr>
              <a:t>- Git: instalación, configuración, repositorio y ramas. </a:t>
            </a:r>
            <a:endParaRPr b="0" i="0" sz="1600" u="none" cap="none" strike="noStrike">
              <a:solidFill>
                <a:srgbClr val="E0FF00"/>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200"/>
              <a:buFont typeface="Arial"/>
              <a:buNone/>
            </a:pPr>
            <a:r>
              <a:rPr b="0" i="0" lang="es" sz="1600" u="none" cap="none" strike="noStrike">
                <a:solidFill>
                  <a:srgbClr val="E0FF00"/>
                </a:solidFill>
                <a:latin typeface="Helvetica Neue Light"/>
                <a:ea typeface="Helvetica Neue Light"/>
                <a:cs typeface="Helvetica Neue Light"/>
                <a:sym typeface="Helvetica Neue Light"/>
              </a:rPr>
              <a:t>- GitHub: definición, creación de repositorio, suba de proyecto. </a:t>
            </a:r>
            <a:endParaRPr b="0" i="0" sz="1600" u="none" cap="none" strike="noStrike">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1" name="Shape 1021"/>
        <p:cNvGrpSpPr/>
        <p:nvPr/>
      </p:nvGrpSpPr>
      <p:grpSpPr>
        <a:xfrm>
          <a:off x="0" y="0"/>
          <a:ext cx="0" cy="0"/>
          <a:chOff x="0" y="0"/>
          <a:chExt cx="0" cy="0"/>
        </a:xfrm>
      </p:grpSpPr>
      <p:sp>
        <p:nvSpPr>
          <p:cNvPr id="1022" name="Google Shape;1022;p140"/>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E0FF00"/>
                </a:solidFill>
                <a:latin typeface="Anton"/>
                <a:ea typeface="Anton"/>
                <a:cs typeface="Anton"/>
                <a:sym typeface="Anton"/>
              </a:rPr>
              <a:t>OPINA Y VALORA ESTA CLASE</a:t>
            </a:r>
            <a:endParaRPr b="0" i="1" sz="3600" u="none" cap="none" strike="noStrike">
              <a:solidFill>
                <a:srgbClr val="E0FF00"/>
              </a:solidFill>
              <a:latin typeface="Anton"/>
              <a:ea typeface="Anton"/>
              <a:cs typeface="Anton"/>
              <a:sym typeface="Anton"/>
            </a:endParaRPr>
          </a:p>
        </p:txBody>
      </p:sp>
      <p:pic>
        <p:nvPicPr>
          <p:cNvPr descr="Dizzy on Apple iOS 12.2" id="1023" name="Google Shape;1023;p140"/>
          <p:cNvPicPr preferRelativeResize="0"/>
          <p:nvPr/>
        </p:nvPicPr>
        <p:blipFill rotWithShape="1">
          <a:blip r:embed="rId4">
            <a:alphaModFix/>
          </a:blip>
          <a:srcRect b="0" l="0" r="0" t="0"/>
          <a:stretch/>
        </p:blipFill>
        <p:spPr>
          <a:xfrm>
            <a:off x="4168425" y="1602350"/>
            <a:ext cx="807150" cy="807150"/>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027" name="Shape 1027"/>
        <p:cNvGrpSpPr/>
        <p:nvPr/>
      </p:nvGrpSpPr>
      <p:grpSpPr>
        <a:xfrm>
          <a:off x="0" y="0"/>
          <a:ext cx="0" cy="0"/>
          <a:chOff x="0" y="0"/>
          <a:chExt cx="0" cy="0"/>
        </a:xfrm>
      </p:grpSpPr>
      <p:sp>
        <p:nvSpPr>
          <p:cNvPr id="1028" name="Google Shape;1028;p14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 sz="3600" u="none" cap="none" strike="noStrike">
                <a:solidFill>
                  <a:srgbClr val="121212"/>
                </a:solidFill>
                <a:latin typeface="Anton"/>
                <a:ea typeface="Anton"/>
                <a:cs typeface="Anton"/>
                <a:sym typeface="Anton"/>
              </a:rPr>
              <a:t>#DEMOCRATIZANDOLAEDUCACIÓN</a:t>
            </a:r>
            <a:endParaRPr b="0" i="1" sz="3600" u="none" cap="none" strike="noStrike">
              <a:solidFill>
                <a:srgbClr val="121212"/>
              </a:solidFill>
              <a:latin typeface="Anton"/>
              <a:ea typeface="Anton"/>
              <a:cs typeface="Anton"/>
              <a:sym typeface="Anton"/>
            </a:endParaRPr>
          </a:p>
        </p:txBody>
      </p:sp>
      <p:pic>
        <p:nvPicPr>
          <p:cNvPr id="1029" name="Google Shape;1029;p14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